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2" r:id="rId64"/>
    <p:sldId id="318" r:id="rId65"/>
    <p:sldId id="319" r:id="rId66"/>
    <p:sldId id="320" r:id="rId67"/>
    <p:sldId id="321" r:id="rId68"/>
  </p:sldIdLst>
  <p:sldSz cx="12192000" cy="6858000"/>
  <p:notesSz cx="6858000" cy="12192000"/>
  <p:custDataLst>
    <p:tags r:id="rId70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3c72bd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 正弦定理与余弦定理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A90A0480-500C-47AE-BE9D-6AF71AF6600D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3c72bd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 正弦定理与余弦定理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943C0B76-A3D5-47F2-9751-B1AD54D1DB7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3c72bd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 正弦定理与余弦定理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2AAC1EDE-D49F-4B73-BA16-1B7846AD1DC8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3c72bd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 正弦定理与余弦定理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4BDB017-2917-4C59-A170-912FB6EAD474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9ec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A0E37487-431C-499D-8A70-3F623E160833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3c72bd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 正弦定理与余弦定理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2BC3D88-9609-4C9A-98C3-5C5351607A3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58.xml"/><Relationship Id="rId5" Type="http://schemas.openxmlformats.org/officeDocument/2006/relationships/slide" Target="slide1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3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9.png"/><Relationship Id="rId4" Type="http://schemas.openxmlformats.org/officeDocument/2006/relationships/image" Target="../media/image3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2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6_BD#766ad7fb0?vbadefaultcenterpage=1&amp;parentnodeid=f7ab6f8b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32" y="756000"/>
            <a:ext cx="2532888" cy="448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7_BD#1b6b4d10d?segpoint=1&amp;vbadefaultcenterpage=1&amp;parentnodeid=766ad7fb0&amp;vbahtmlprocessed=1"/>
              <p:cNvSpPr/>
              <p:nvPr/>
            </p:nvSpPr>
            <p:spPr>
              <a:xfrm>
                <a:off x="502920" y="1343248"/>
                <a:ext cx="11183112" cy="5022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三角形内角和定理：在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，变形为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三角形中的三角函数关系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;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（5）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⇔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⇔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m:rPr>
                            <m:sty m:val="p"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⇔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⇔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7_BD#1b6b4d10d?segpoint=1&amp;vbadefaultcenterpage=1&amp;parentnodeid=766ad7fb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3248"/>
                <a:ext cx="11183112" cy="5022596"/>
              </a:xfrm>
              <a:prstGeom prst="rect">
                <a:avLst/>
              </a:prstGeom>
              <a:blipFill rotWithShape="1">
                <a:blip r:embed="rId4"/>
                <a:stretch>
                  <a:fillRect t="-4" r="1" b="-53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9faf123bf?vbadefaultcenterpage=1&amp;parentnodeid=36adfe4ab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0ef27d745?vbadefaultcenterpage=1&amp;parentnodeid=9faf123bf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0_1#f89a71c59?vbadefaultcenterpage=1&amp;parentnodeid=0ef27d745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p:sp>
        <p:nvSpPr>
          <p:cNvPr id="5" name="QT_7_BD.11_1#1e55279c2?vbadefaultcenterpage=1&amp;parentnodeid=f89a71c59&amp;vbahtmlprocessed=1"/>
          <p:cNvSpPr/>
          <p:nvPr/>
        </p:nvSpPr>
        <p:spPr>
          <a:xfrm>
            <a:off x="502920" y="2567591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三角形中三边之比等于相应的三个内角之比.(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6" name="QT_7_AN.12_1#1e55279c2.bracket?vbadefaultcenterpage=1&amp;parentnodeid=f89a71c59&amp;vbapositionanswer=10&amp;vbahtmlprocessed=1"/>
          <p:cNvSpPr/>
          <p:nvPr/>
        </p:nvSpPr>
        <p:spPr>
          <a:xfrm>
            <a:off x="7246620" y="25675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3_1#6ec5dc379?vbadefaultcenterpage=1&amp;parentnodeid=f89a71c59&amp;vbahtmlprocessed=1"/>
              <p:cNvSpPr/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中,“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”是“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的充要条件.(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3_1#6ec5dc379?vbadefaultcenterpage=1&amp;parentnodeid=f89a71c5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1" b="-5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4_1#6ec5dc379.bracket?vbadefaultcenterpage=1&amp;parentnodeid=f89a71c59&amp;vbapositionanswer=11&amp;vbahtmlprocessed=1"/>
          <p:cNvSpPr/>
          <p:nvPr/>
        </p:nvSpPr>
        <p:spPr>
          <a:xfrm>
            <a:off x="7886891" y="31136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5_1#ac00bb738?vbadefaultcenterpage=1&amp;parentnodeid=f89a71c59&amp;vbahtmlprocessed=1"/>
              <p:cNvSpPr/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的六个元素中，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已知任意三个元素可求其他元素.(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5_1#ac00bb738?vbadefaultcenterpage=1&amp;parentnodeid=f89a71c5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59" r="1" b="-5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6_1#ac00bb738.bracket?vbadefaultcenterpage=1&amp;parentnodeid=f89a71c59&amp;vbapositionanswer=12&amp;vbahtmlprocessed=1"/>
          <p:cNvSpPr/>
          <p:nvPr/>
        </p:nvSpPr>
        <p:spPr>
          <a:xfrm>
            <a:off x="9039098" y="36597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QT_7_BD.17_1#058be9aaa?vbadefaultcenterpage=1&amp;parentnodeid=f89a71c59&amp;vbahtmlprocessed=1"/>
              <p:cNvSpPr/>
              <p:nvPr/>
            </p:nvSpPr>
            <p:spPr>
              <a:xfrm>
                <a:off x="502920" y="42058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（4）当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为锐角三角形.(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11" name="QT_7_BD.17_1#058be9aaa?vbadefaultcenterpage=1&amp;parentnodeid=f89a71c5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05891"/>
                <a:ext cx="11183112" cy="486029"/>
              </a:xfrm>
              <a:prstGeom prst="rect">
                <a:avLst/>
              </a:prstGeom>
              <a:blipFill rotWithShape="1">
                <a:blip r:embed="rId6"/>
                <a:stretch>
                  <a:fillRect t="-59" r="1" b="-5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QT_7_AN.18_1#058be9aaa.bracket?vbadefaultcenterpage=1&amp;parentnodeid=f89a71c59&amp;vbapositionanswer=13&amp;vbahtmlprocessed=1"/>
          <p:cNvSpPr/>
          <p:nvPr/>
        </p:nvSpPr>
        <p:spPr>
          <a:xfrm>
            <a:off x="7298182" y="4205891"/>
            <a:ext cx="446088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×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19_1#469f515e1?vbadefaultcenterpage=1&amp;parentnodeid=0ef27d745&amp;vbahtmlprocessed=1&amp;bbb=1"/>
              <p:cNvSpPr/>
              <p:nvPr/>
            </p:nvSpPr>
            <p:spPr>
              <a:xfrm>
                <a:off x="502920" y="2392567"/>
                <a:ext cx="11183112" cy="528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的大小为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19_1#469f515e1?vbadefaultcenterpage=1&amp;parentnodeid=0ef27d745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92567"/>
                <a:ext cx="11183112" cy="528320"/>
              </a:xfrm>
              <a:prstGeom prst="rect">
                <a:avLst/>
              </a:prstGeom>
              <a:blipFill rotWithShape="1">
                <a:blip r:embed="rId3"/>
                <a:stretch>
                  <a:fillRect t="-99" r="1" b="-419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20_1#469f515e1.blank?vbadefaultcenterpage=1&amp;parentnodeid=0ef27d745&amp;vbapositionanswer=14&amp;vbahtmlprocessed=1"/>
              <p:cNvSpPr/>
              <p:nvPr/>
            </p:nvSpPr>
            <p:spPr>
              <a:xfrm>
                <a:off x="10661333" y="2492197"/>
                <a:ext cx="603187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20_1#469f515e1.blank?vbadefaultcenterpage=1&amp;parentnodeid=0ef27d745&amp;vbapositionanswer=1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333" y="2492197"/>
                <a:ext cx="603187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53" t="-129" r="42" b="-76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EX.21_1#469f515e1?vbadefaultcenterpage=1&amp;parentnodeid=0ef27d745&amp;vbahtmlprocessed=1"/>
          <p:cNvSpPr/>
          <p:nvPr/>
        </p:nvSpPr>
        <p:spPr>
          <a:xfrm>
            <a:off x="502920" y="2929015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【易错点】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忽略三角形中大边对大角致误.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22_1#469f515e1?vbadefaultcenterpage=1&amp;parentnodeid=0ef27d745&amp;vbahtmlprocessed=1&amp;bbb=1&amp;hasbroken=1"/>
              <p:cNvSpPr/>
              <p:nvPr/>
            </p:nvSpPr>
            <p:spPr>
              <a:xfrm>
                <a:off x="502920" y="3424315"/>
                <a:ext cx="11183112" cy="132911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由正弦定理，得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,又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22_1#469f515e1?vbadefaultcenterpage=1&amp;parentnodeid=0ef27d74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24315"/>
                <a:ext cx="11183112" cy="1329119"/>
              </a:xfrm>
              <a:prstGeom prst="rect">
                <a:avLst/>
              </a:prstGeom>
              <a:blipFill rotWithShape="1">
                <a:blip r:embed="rId5"/>
                <a:stretch>
                  <a:fillRect t="-30" r="1" b="-84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f17b3cc2e?vbadefaultcenterpage=1&amp;parentnodeid=9faf123bf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3_1#915ee281a?vbadefaultcenterpage=1&amp;parentnodeid=f17b3cc2e&amp;vbahtmlprocessed=1&amp;bbb=1&amp;hasbroken=1"/>
              <p:cNvSpPr/>
              <p:nvPr/>
            </p:nvSpPr>
            <p:spPr>
              <a:xfrm>
                <a:off x="502920" y="1348391"/>
                <a:ext cx="11183112" cy="108813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48</m:t>
                    </m:r>
                    <m:r>
                      <a:rPr lang="en-US" altLang="zh-CN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3_1#915ee281a?vbadefaultcenterpage=1&amp;parentnodeid=f17b3cc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88136"/>
              </a:xfrm>
              <a:prstGeom prst="rect">
                <a:avLst/>
              </a:prstGeom>
              <a:blipFill rotWithShape="1">
                <a:blip r:embed="rId3"/>
                <a:stretch>
                  <a:fillRect t="-26" r="1" b="-193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24_1#915ee281a.bracket?vbadefaultcenterpage=1&amp;parentnodeid=f17b3cc2e&amp;vbapositionanswer=15&amp;vbahtmlprocessed=1"/>
          <p:cNvSpPr/>
          <p:nvPr/>
        </p:nvSpPr>
        <p:spPr>
          <a:xfrm>
            <a:off x="1594295" y="1950498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25_1#915ee281a.choices?vbadefaultcenterpage=1&amp;parentnodeid=f17b3cc2e&amp;vbahtmlprocessed=1"/>
              <p:cNvSpPr/>
              <p:nvPr/>
            </p:nvSpPr>
            <p:spPr>
              <a:xfrm>
                <a:off x="502920" y="2504091"/>
                <a:ext cx="11183112" cy="480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3611245" algn="l"/>
                    <a:tab pos="6359525" algn="l"/>
                    <a:tab pos="88665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25_1#915ee281a.choices?vbadefaultcenterpage=1&amp;parentnodeid=f17b3cc2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04091"/>
                <a:ext cx="11183112" cy="480060"/>
              </a:xfrm>
              <a:prstGeom prst="rect">
                <a:avLst/>
              </a:prstGeom>
              <a:blipFill rotWithShape="1">
                <a:blip r:embed="rId4"/>
                <a:stretch>
                  <a:fillRect t="-60" r="1" b="-14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6_1#915ee281a?vbadefaultcenterpage=1&amp;parentnodeid=f17b3cc2e&amp;vbahtmlprocessed=1&amp;bbb=1&amp;hasbroken=1"/>
              <p:cNvSpPr/>
              <p:nvPr/>
            </p:nvSpPr>
            <p:spPr>
              <a:xfrm>
                <a:off x="502920" y="2994248"/>
                <a:ext cx="11183112" cy="136321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由正弦定理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，因为三角形的内角和为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45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6_1#915ee281a?vbadefaultcenterpage=1&amp;parentnodeid=f17b3cc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94248"/>
                <a:ext cx="11183112" cy="1363218"/>
              </a:xfrm>
              <a:prstGeom prst="rect">
                <a:avLst/>
              </a:prstGeom>
              <a:blipFill rotWithShape="1">
                <a:blip r:embed="rId5"/>
                <a:stretch>
                  <a:fillRect t="-16" r="1" b="-12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27_1#17f3f5655?vbadefaultcenterpage=1&amp;parentnodeid=f17b3cc2e&amp;vbahtmlprocessed=1&amp;bbb=1&amp;hasbroken=1"/>
              <p:cNvSpPr/>
              <p:nvPr/>
            </p:nvSpPr>
            <p:spPr>
              <a:xfrm>
                <a:off x="502920" y="269127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（人教A版必修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44 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改编）已知在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27_1#17f3f5655?vbadefaultcenterpage=1&amp;parentnodeid=f17b3cc2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9127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14" r="-328" b="-25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AN.28_1#17f3f5655.blank?vbadefaultcenterpage=1&amp;parentnodeid=f17b3cc2e&amp;vbapositionanswer=16&amp;vbahtmlprocessed=1&amp;rh=43.2"/>
              <p:cNvSpPr/>
              <p:nvPr/>
            </p:nvSpPr>
            <p:spPr>
              <a:xfrm>
                <a:off x="1616964" y="3357067"/>
                <a:ext cx="434975" cy="51073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QB_6_AN.28_1#17f3f5655.blank?vbadefaultcenterpage=1&amp;parentnodeid=f17b3cc2e&amp;vbapositionanswer=16&amp;vbahtmlprocessed=1&amp;rh=43.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6964" y="3357067"/>
                <a:ext cx="434975" cy="510731"/>
              </a:xfrm>
              <a:prstGeom prst="rect">
                <a:avLst/>
              </a:prstGeom>
              <a:blipFill rotWithShape="1">
                <a:blip r:embed="rId4"/>
                <a:stretch>
                  <a:fillRect l="-58" t="-89" r="58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AS.29_1#17f3f5655?vbadefaultcenterpage=1&amp;parentnodeid=f17b3cc2e&amp;vbahtmlprocessed=1"/>
              <p:cNvSpPr/>
              <p:nvPr/>
            </p:nvSpPr>
            <p:spPr>
              <a:xfrm>
                <a:off x="502920" y="3733178"/>
                <a:ext cx="11183112" cy="721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9+25−49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AS.29_1#17f3f5655?vbadefaultcenterpage=1&amp;parentnodeid=f17b3cc2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33178"/>
                <a:ext cx="11183112" cy="721551"/>
              </a:xfrm>
              <a:prstGeom prst="rect">
                <a:avLst/>
              </a:prstGeom>
              <a:blipFill rotWithShape="1">
                <a:blip r:embed="rId5"/>
                <a:stretch>
                  <a:fillRect t="-2" r="1" b="-9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7bf98027a?vbadefaultcenterpage=1&amp;parentnodeid=9faf123bf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30_1#f8b2dc72f?vbadefaultcenterpage=1&amp;parentnodeid=7bf98027a&amp;vbahtmlprocessed=1&amp;bbb=1&amp;hasbroken=1"/>
              <p:cNvSpPr/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30_1#f8b2dc72f?vbadefaultcenterpage=1&amp;parentnodeid=7bf98027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8" r="1" b="-25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31_1#f8b2dc72f.bracket?vbadefaultcenterpage=1&amp;parentnodeid=7bf98027a&amp;vbapositionanswer=17&amp;vbahtmlprocessed=1"/>
          <p:cNvSpPr/>
          <p:nvPr/>
        </p:nvSpPr>
        <p:spPr>
          <a:xfrm>
            <a:off x="782320" y="2112931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32_1#f8b2dc72f.choices?vbadefaultcenterpage=1&amp;parentnodeid=7bf98027a&amp;vbahtmlprocessed=1"/>
              <p:cNvSpPr/>
              <p:nvPr/>
            </p:nvSpPr>
            <p:spPr>
              <a:xfrm>
                <a:off x="502920" y="2384648"/>
                <a:ext cx="11183112" cy="721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01620" algn="l"/>
                    <a:tab pos="5565775" algn="l"/>
                    <a:tab pos="846963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32_1#f8b2dc72f.choices?vbadefaultcenterpage=1&amp;parentnodeid=7bf98027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4648"/>
                <a:ext cx="11183112" cy="721551"/>
              </a:xfrm>
              <a:prstGeom prst="rect">
                <a:avLst/>
              </a:prstGeom>
              <a:blipFill rotWithShape="1">
                <a:blip r:embed="rId4"/>
                <a:stretch>
                  <a:fillRect t="-31" r="1" b="-9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33_1#f8b2dc72f?vbadefaultcenterpage=1&amp;parentnodeid=7bf98027a&amp;vbahtmlprocessed=1&amp;bbb=1&amp;hasbroken=1"/>
              <p:cNvSpPr/>
              <p:nvPr/>
            </p:nvSpPr>
            <p:spPr>
              <a:xfrm>
                <a:off x="502920" y="3108548"/>
                <a:ext cx="11183112" cy="188169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，所以由正弦定理得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33_1#f8b2dc72f?vbadefaultcenterpage=1&amp;parentnodeid=7bf98027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08548"/>
                <a:ext cx="11183112" cy="1881696"/>
              </a:xfrm>
              <a:prstGeom prst="rect">
                <a:avLst/>
              </a:prstGeom>
              <a:blipFill rotWithShape="1">
                <a:blip r:embed="rId5"/>
                <a:stretch>
                  <a:fillRect t="-12" r="1" b="-4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3a5c3f4af.fixed?vbadefaultcenterpage=1&amp;parentnodeid=03c72bd0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3a5c3f4af.fixed?vbadefaultcenterpage=1&amp;parentnodeid=03c72bd0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a8acdc8df?vbadefaultcenterpage=1&amp;parentnodeid=3a5c3f4af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考点一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利用正弦定理、余弦定理解三角形［多维探究］</a:t>
            </a:r>
            <a:endParaRPr lang="en-US" altLang="zh-CN" sz="2800" dirty="0"/>
          </a:p>
        </p:txBody>
      </p:sp>
      <p:pic>
        <p:nvPicPr>
          <p:cNvPr id="3" name="C_5_BD#d27fec75f?vbadefaultcenterpage=1&amp;parentnodeid=a8acdc8df&amp;inlineimagemarkindex=1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d27fec75f?vbadefaultcenterpage=1&amp;parentnodeid=a8acdc8df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利用正弦定理解三角形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7_BD.34_1#26fe40f40?vbadefaultcenterpage=1&amp;parentnodeid=93f648e2f&amp;vbahtmlprocessed=1&amp;bbb=1&amp;hasbroken=1"/>
              <p:cNvSpPr/>
              <p:nvPr/>
            </p:nvSpPr>
            <p:spPr>
              <a:xfrm>
                <a:off x="502920" y="1983391"/>
                <a:ext cx="11183112" cy="131051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典例1（1）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天津卷节选）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所对的边分别是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39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950" b="0" i="0" u="sng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7_BD.34_1#26fe40f40?vbadefaultcenterpage=1&amp;parentnodeid=93f648e2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11183112" cy="1310513"/>
              </a:xfrm>
              <a:prstGeom prst="rect">
                <a:avLst/>
              </a:prstGeom>
              <a:blipFill rotWithShape="1">
                <a:blip r:embed="rId4"/>
                <a:stretch>
                  <a:fillRect t="-22" r="1" b="-26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QB_7_AN.35_1#26fe40f40.blank?vbadefaultcenterpage=1&amp;parentnodeid=93f648e2f&amp;vbapositionanswer=18&amp;vbahtmlprocessed=1&amp;rh=48.6"/>
              <p:cNvSpPr/>
              <p:nvPr/>
            </p:nvSpPr>
            <p:spPr>
              <a:xfrm>
                <a:off x="5469890" y="2638647"/>
                <a:ext cx="558864" cy="57454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ctr" latinLnBrk="1">
                  <a:lnSpc>
                    <a:spcPts val="45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>
          <p:sp>
            <p:nvSpPr>
              <p:cNvPr id="6" name="QB_7_AN.35_1#26fe40f40.blank?vbadefaultcenterpage=1&amp;parentnodeid=93f648e2f&amp;vbapositionanswer=18&amp;vbahtmlprocessed=1&amp;rh=48.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9890" y="2638647"/>
                <a:ext cx="558864" cy="574548"/>
              </a:xfrm>
              <a:prstGeom prst="rect">
                <a:avLst/>
              </a:prstGeom>
              <a:blipFill>
                <a:blip r:embed="rId5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B_7_AS.36_1#26fe40f40?vbadefaultcenterpage=1&amp;parentnodeid=93f648e2f&amp;vbahtmlprocessed=1"/>
              <p:cNvSpPr/>
              <p:nvPr/>
            </p:nvSpPr>
            <p:spPr>
              <a:xfrm>
                <a:off x="528320" y="3659093"/>
                <a:ext cx="11183112" cy="6279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由正弦定理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39</m:t>
                            </m:r>
                          </m:e>
                        </m:rad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B_7_AS.36_1#26fe40f40?vbadefaultcenterpage=1&amp;parentnodeid=93f648e2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20" y="3659093"/>
                <a:ext cx="11183112" cy="627952"/>
              </a:xfrm>
              <a:prstGeom prst="rect">
                <a:avLst/>
              </a:prstGeom>
              <a:blipFill rotWithShape="1">
                <a:blip r:embed="rId6"/>
                <a:stretch>
                  <a:fillRect t="-36" r="1" b="-2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BD.37_1#1e8aa4350?vbadefaultcenterpage=1&amp;parentnodeid=93f648e2f&amp;vbahtmlprocessed=1&amp;bbb=1&amp;hasbroken=1"/>
              <p:cNvSpPr/>
              <p:nvPr/>
            </p:nvSpPr>
            <p:spPr>
              <a:xfrm>
                <a:off x="502920" y="1191560"/>
                <a:ext cx="11183112" cy="136112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BD.37_1#1e8aa4350?vbadefaultcenterpage=1&amp;parentnodeid=93f648e2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91560"/>
                <a:ext cx="11183112" cy="1361123"/>
              </a:xfrm>
              <a:prstGeom prst="rect">
                <a:avLst/>
              </a:prstGeom>
              <a:blipFill rotWithShape="1">
                <a:blip r:embed="rId3"/>
                <a:stretch>
                  <a:fillRect t="-22" r="1" b="-47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7_AN.38_1#1e8aa4350.bracket?vbadefaultcenterpage=1&amp;parentnodeid=93f648e2f&amp;vbapositionanswer=19&amp;vbahtmlprocessed=1"/>
          <p:cNvSpPr/>
          <p:nvPr/>
        </p:nvSpPr>
        <p:spPr>
          <a:xfrm>
            <a:off x="2099120" y="206665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7_BD.39_1#1e8aa4350.choices?vbadefaultcenterpage=1&amp;parentnodeid=93f648e2f&amp;vbahtmlprocessed=1"/>
              <p:cNvSpPr/>
              <p:nvPr/>
            </p:nvSpPr>
            <p:spPr>
              <a:xfrm>
                <a:off x="502920" y="2553507"/>
                <a:ext cx="11183112" cy="6257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31795" algn="l"/>
                    <a:tab pos="5559425" algn="l"/>
                    <a:tab pos="84664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7_BD.39_1#1e8aa4350.choices?vbadefaultcenterpage=1&amp;parentnodeid=93f648e2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53507"/>
                <a:ext cx="11183112" cy="625729"/>
              </a:xfrm>
              <a:prstGeom prst="rect">
                <a:avLst/>
              </a:prstGeom>
              <a:blipFill rotWithShape="1">
                <a:blip r:embed="rId4"/>
                <a:stretch>
                  <a:fillRect t="-27" r="1" b="-25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AS.40_1#1e8aa4350?vbadefaultcenterpage=1&amp;parentnodeid=93f648e2f&amp;vbahtmlprocessed=1"/>
              <p:cNvSpPr/>
              <p:nvPr/>
            </p:nvSpPr>
            <p:spPr>
              <a:xfrm>
                <a:off x="502920" y="3188507"/>
                <a:ext cx="11183112" cy="27659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由正弦定理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21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可能为锐角也可能为钝角.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3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21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=±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AS.40_1#1e8aa4350?vbadefaultcenterpage=1&amp;parentnodeid=93f648e2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88507"/>
                <a:ext cx="11183112" cy="2765933"/>
              </a:xfrm>
              <a:prstGeom prst="rect">
                <a:avLst/>
              </a:prstGeom>
              <a:blipFill rotWithShape="1">
                <a:blip r:embed="rId5"/>
                <a:stretch>
                  <a:fillRect t="-6" r="1" b="-50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5198ab62a?vbadefaultcenterpage=1&amp;parentnodeid=d27fec75f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557827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5198ab62a?vbadefaultcenterpage=1&amp;parentnodeid=d27fec75f&amp;vbahtmlprocessed=1"/>
          <p:cNvSpPr/>
          <p:nvPr/>
        </p:nvSpPr>
        <p:spPr>
          <a:xfrm>
            <a:off x="502920" y="2084115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利用正弦定理解决的两类问题及其解题步骤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0" name="P_6_BD#5198ab62a?colgroup=7,28&amp;vbadefaultcenterpage=1&amp;parentnodeid=d27fec75f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706415"/>
              <a:ext cx="11155680" cy="2957958"/>
            </p:xfrm>
            <a:graphic>
              <a:graphicData uri="http://schemas.openxmlformats.org/drawingml/2006/table">
                <a:tbl>
                  <a:tblPr/>
                  <a:tblGrid>
                    <a:gridCol w="233172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88239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1121347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已知两角及一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边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，如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①由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②根据正弦定理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60411"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已知两边及其中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一边所对的角，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如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①根据正弦定理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计算出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，经讨论求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后，由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③再根据正弦定理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，求出边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0" name="P_6_BD#5198ab62a?colgroup=7,28&amp;vbadefaultcenterpage=1&amp;parentnodeid=d27fec75f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706415"/>
              <a:ext cx="11155680" cy="2881758"/>
            </p:xfrm>
            <a:graphic>
              <a:graphicData uri="http://schemas.openxmlformats.org/drawingml/2006/table">
                <a:tbl>
                  <a:tblPr/>
                  <a:tblGrid>
                    <a:gridCol w="2331720"/>
                    <a:gridCol w="8823960"/>
                  </a:tblGrid>
                  <a:tr h="116522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8542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5198ab62a?vbadefaultcenterpage=1&amp;parentnodeid=d27fec75f&amp;vbahtmlprocessed=1&amp;bbb=1&amp;hasbroken=1"/>
          <p:cNvSpPr/>
          <p:nvPr/>
        </p:nvSpPr>
        <p:spPr>
          <a:xfrm>
            <a:off x="502920" y="2218005"/>
            <a:ext cx="11183112" cy="2684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【提醒】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应用正弦定理求解时容易出现增解或漏解的错误，要根据条件和三角形的限制条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件合理取舍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在求角时易忽略角的范围而导致错误，需要根据大边对大角，大角对大边的规则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画图帮助判断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e02ac37f7?vbadefaultcenterpage=1&amp;parentnodeid=a8acdc8df&amp;inlineimagemarkindex=2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e02ac37f7?vbadefaultcenterpage=1&amp;parentnodeid=a8acdc8df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利用余弦定理解三角形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B_6_BD.41_1#b2fe95585?segpoint=1&amp;vbadefaultcenterpage=1&amp;parentnodeid=e02ac37f7&amp;vbahtmlprocessed=1&amp;bbb=1&amp;hasbroken=1"/>
              <p:cNvSpPr/>
              <p:nvPr/>
            </p:nvSpPr>
            <p:spPr>
              <a:xfrm>
                <a:off x="502920" y="1345851"/>
                <a:ext cx="11183112" cy="223545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天津卷节选）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所对的边分别是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39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全国甲卷）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线交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B_6_BD.41_1#b2fe95585?segpoint=1&amp;vbadefaultcenterpage=1&amp;parentnodeid=e02ac37f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2235454"/>
              </a:xfrm>
              <a:prstGeom prst="rect">
                <a:avLst/>
              </a:prstGeom>
              <a:blipFill rotWithShape="1">
                <a:blip r:embed="rId4"/>
                <a:stretch>
                  <a:fillRect t="-13" r="-1129" b="-16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B_6_AN.42_1#b2fe95585.blank?vbadefaultcenterpage=1&amp;parentnodeid=e02ac37f7&amp;vbapositionanswer=20&amp;vbahtmlprocessed=1"/>
          <p:cNvSpPr/>
          <p:nvPr/>
        </p:nvSpPr>
        <p:spPr>
          <a:xfrm>
            <a:off x="5184013" y="1905188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</a:t>
            </a:r>
            <a:endParaRPr lang="en-US" altLang="zh-CN" sz="2400" dirty="0"/>
          </a:p>
        </p:txBody>
      </p:sp>
      <p:sp>
        <p:nvSpPr>
          <p:cNvPr id="7" name="QB_6_AN.43_1#b2fe95585.blank?vbadefaultcenterpage=1&amp;parentnodeid=e02ac37f7&amp;vbapositionanswer=21&amp;vbahtmlprocessed=1"/>
          <p:cNvSpPr/>
          <p:nvPr/>
        </p:nvSpPr>
        <p:spPr>
          <a:xfrm>
            <a:off x="3724021" y="3096934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7" grpId="0" build="p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44_1#b2fe95585?vbadefaultcenterpage=1&amp;parentnodeid=e02ac37f7&amp;vbahtmlprocessed=1&amp;bbb=1&amp;hasbroken=1"/>
              <p:cNvSpPr/>
              <p:nvPr/>
            </p:nvSpPr>
            <p:spPr>
              <a:xfrm>
                <a:off x="502920" y="2917457"/>
                <a:ext cx="11183112" cy="13110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39=4+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−2×2⋅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44_1#b2fe95585?vbadefaultcenterpage=1&amp;parentnodeid=e02ac37f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17457"/>
                <a:ext cx="11183112" cy="1311085"/>
              </a:xfrm>
              <a:prstGeom prst="rect">
                <a:avLst/>
              </a:prstGeom>
              <a:blipFill rotWithShape="1">
                <a:blip r:embed="rId3"/>
                <a:stretch>
                  <a:fillRect t="-20" r="1" b="-3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AS.44_2#b2fe95585?vbadefaultcenterpage=1&amp;parentnodeid=e02ac37f7&amp;vbahtmlprocessed=1&amp;bbb=1&amp;hasbroken=1"/>
              <p:cNvSpPr/>
              <p:nvPr/>
            </p:nvSpPr>
            <p:spPr>
              <a:xfrm>
                <a:off x="502920" y="756000"/>
                <a:ext cx="11183112" cy="384727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（2）如图所示,记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由余弦定理可得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−2×2⋅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=1+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𝐴𝐵𝐷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𝐴𝐶𝐷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1+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3+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AS.44_2#b2fe95585?vbadefaultcenterpage=1&amp;parentnodeid=e02ac37f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3847275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B_6_AS.44_3#b2fe95585?vbadefaultcenterpage=1&amp;parentnodeid=e02ac37f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9784" y="4731608"/>
            <a:ext cx="1929384" cy="156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b9e83db94?vbadefaultcenterpage=1&amp;parentnodeid=e02ac37f7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b9e83db94?vbadefaultcenterpage=1&amp;parentnodeid=e02ac37f7&amp;vbahtmlprocessed=1"/>
          <p:cNvSpPr/>
          <p:nvPr/>
        </p:nvSpPr>
        <p:spPr>
          <a:xfrm>
            <a:off x="502920" y="1282288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利用余弦定理解决的两类问题及其解题步骤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P_6_BD#b9e83db94?colgroup=3,32&amp;vbadefaultcenterpage=1&amp;parentnodeid=e02ac37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04588"/>
              <a:ext cx="11155680" cy="4583621"/>
            </p:xfrm>
            <a:graphic>
              <a:graphicData uri="http://schemas.openxmlformats.org/drawingml/2006/table">
                <a:tbl>
                  <a:tblPr/>
                  <a:tblGrid>
                    <a:gridCol w="12070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94867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1702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已知两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边和它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们的夹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角，如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①根据余弦定理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𝑎𝑏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,求出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②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;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③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π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求出第三边后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，也可用正弦定理求角，这样可以使计算更加便捷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，应用正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弦定理求角时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，为了避开讨论（因为正弦函数在区间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0,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π</m:t>
                                  </m:r>
                                </m:e>
                              </m:d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上是不单调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的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），应先求较小边所对的角，它必是锐角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38633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已知三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可以连续使用余弦定理求出两角，常常是分别求较小两边所对的角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，再由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+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π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，求出第三个角；由余弦定理求出一个角后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，也可以根据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正弦定理求出第二个角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，但仍然是先求较小边所对的角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P_6_BD#b9e83db94?colgroup=3,32&amp;vbadefaultcenterpage=1&amp;parentnodeid=e02ac37f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04588"/>
              <a:ext cx="11155680" cy="4503357"/>
            </p:xfrm>
            <a:graphic>
              <a:graphicData uri="http://schemas.openxmlformats.org/drawingml/2006/table">
                <a:tbl>
                  <a:tblPr/>
                  <a:tblGrid>
                    <a:gridCol w="1207008"/>
                    <a:gridCol w="9948672"/>
                  </a:tblGrid>
                  <a:tr h="31654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已知三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边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7cfd6bff6?vbadefaultcenterpage=1&amp;parentnodeid=a8acdc8df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45_1#739206fe2?vbadefaultcenterpage=1&amp;parentnodeid=7cfd6bff6&amp;vbahtmlprocessed=1&amp;bbb=1&amp;hasbroken=1"/>
              <p:cNvSpPr/>
              <p:nvPr/>
            </p:nvSpPr>
            <p:spPr>
              <a:xfrm>
                <a:off x="502920" y="1419448"/>
                <a:ext cx="11183112" cy="126473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陕西联考）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45_1#739206fe2?vbadefaultcenterpage=1&amp;parentnodeid=7cfd6bff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264730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-5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46_1#739206fe2.bracket?vbadefaultcenterpage=1&amp;parentnodeid=7cfd6bff6&amp;vbapositionanswer=22&amp;vbahtmlprocessed=1"/>
          <p:cNvSpPr/>
          <p:nvPr/>
        </p:nvSpPr>
        <p:spPr>
          <a:xfrm>
            <a:off x="3085148" y="2198149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47_1#739206fe2.choices?vbadefaultcenterpage=1&amp;parentnodeid=7cfd6bff6&amp;vbahtmlprocessed=1"/>
              <p:cNvSpPr/>
              <p:nvPr/>
            </p:nvSpPr>
            <p:spPr>
              <a:xfrm>
                <a:off x="502920" y="2689448"/>
                <a:ext cx="11183112" cy="62922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10000"/>
                  </a:lnSpc>
                  <a:tabLst>
                    <a:tab pos="2906395" algn="l"/>
                    <a:tab pos="5775325" algn="l"/>
                    <a:tab pos="86442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47_1#739206fe2.choices?vbadefaultcenterpage=1&amp;parentnodeid=7cfd6bff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89448"/>
                <a:ext cx="11183112" cy="629222"/>
              </a:xfrm>
              <a:prstGeom prst="rect">
                <a:avLst/>
              </a:prstGeom>
              <a:blipFill rotWithShape="1">
                <a:blip r:embed="rId5"/>
                <a:stretch>
                  <a:fillRect t="-35" r="1" b="-2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48_1#739206fe2?vbadefaultcenterpage=1&amp;parentnodeid=7cfd6bff6&amp;vbahtmlprocessed=1&amp;bbb=1&amp;hasbroken=1"/>
              <p:cNvSpPr/>
              <p:nvPr/>
            </p:nvSpPr>
            <p:spPr>
              <a:xfrm>
                <a:off x="502920" y="3324448"/>
                <a:ext cx="11183112" cy="13249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，且由正弦定理可得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48_1#739206fe2?vbadefaultcenterpage=1&amp;parentnodeid=7cfd6bff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24448"/>
                <a:ext cx="11183112" cy="1324928"/>
              </a:xfrm>
              <a:prstGeom prst="rect">
                <a:avLst/>
              </a:prstGeom>
              <a:blipFill rotWithShape="1">
                <a:blip r:embed="rId6"/>
                <a:stretch>
                  <a:fillRect t="-17" r="1" b="-33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49_1#75ca5abd0?vbadefaultcenterpage=1&amp;parentnodeid=7cfd6bff6&amp;vbahtmlprocessed=1&amp;bbb=1&amp;hasbroken=1"/>
              <p:cNvSpPr/>
              <p:nvPr/>
            </p:nvSpPr>
            <p:spPr>
              <a:xfrm>
                <a:off x="502920" y="2013630"/>
                <a:ext cx="11183112" cy="13154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宜春模拟）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49_1#75ca5abd0?vbadefaultcenterpage=1&amp;parentnodeid=7cfd6bff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13630"/>
                <a:ext cx="11183112" cy="1315466"/>
              </a:xfrm>
              <a:prstGeom prst="rect">
                <a:avLst/>
              </a:prstGeom>
              <a:blipFill rotWithShape="1">
                <a:blip r:embed="rId3"/>
                <a:stretch>
                  <a:fillRect t="-3" r="1" b="-172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50_1#75ca5abd0.bracket?vbadefaultcenterpage=1&amp;parentnodeid=7cfd6bff6&amp;vbapositionanswer=23&amp;vbahtmlprocessed=1"/>
          <p:cNvSpPr/>
          <p:nvPr/>
        </p:nvSpPr>
        <p:spPr>
          <a:xfrm>
            <a:off x="5977446" y="2800776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51_1#75ca5abd0.choices?vbadefaultcenterpage=1&amp;parentnodeid=7cfd6bff6&amp;vbahtmlprocessed=1"/>
              <p:cNvSpPr/>
              <p:nvPr/>
            </p:nvSpPr>
            <p:spPr>
              <a:xfrm>
                <a:off x="502920" y="3393421"/>
                <a:ext cx="11183112" cy="5211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44495" algn="l"/>
                    <a:tab pos="5699125" algn="l"/>
                    <a:tab pos="84537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51_1#75ca5abd0.choices?vbadefaultcenterpage=1&amp;parentnodeid=7cfd6bff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93421"/>
                <a:ext cx="11183112" cy="521145"/>
              </a:xfrm>
              <a:prstGeom prst="rect">
                <a:avLst/>
              </a:prstGeom>
              <a:blipFill rotWithShape="1">
                <a:blip r:embed="rId4"/>
                <a:stretch>
                  <a:fillRect t="-118" r="1" b="-7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AS.52_1#75ca5abd0?vbadefaultcenterpage=1&amp;parentnodeid=7cfd6bff6&amp;vbahtmlprocessed=1&amp;bbb=1&amp;hasbroken=1"/>
              <p:cNvSpPr/>
              <p:nvPr/>
            </p:nvSpPr>
            <p:spPr>
              <a:xfrm>
                <a:off x="502920" y="3921678"/>
                <a:ext cx="11183112" cy="12106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𝑏𝑐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×2×2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AS.52_1#75ca5abd0?vbadefaultcenterpage=1&amp;parentnodeid=7cfd6bff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21678"/>
                <a:ext cx="11183112" cy="1210691"/>
              </a:xfrm>
              <a:prstGeom prst="rect">
                <a:avLst/>
              </a:prstGeom>
              <a:blipFill rotWithShape="1">
                <a:blip r:embed="rId5"/>
                <a:stretch>
                  <a:fillRect t="-46" r="1" b="-4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d5ddf0159?vbadefaultcenterpage=1&amp;parentnodeid=3a5c3f4af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正弦定理、余弦定理的简单应用［多维探究］</a:t>
            </a:r>
            <a:endParaRPr lang="en-US" altLang="zh-CN" sz="2800" dirty="0"/>
          </a:p>
        </p:txBody>
      </p:sp>
      <p:pic>
        <p:nvPicPr>
          <p:cNvPr id="3" name="C_5_BD#64ba6ecf2?vbadefaultcenterpage=1&amp;parentnodeid=d5ddf0159&amp;inlineimagemarkindex=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64ba6ecf2?vbadefaultcenterpage=1&amp;parentnodeid=d5ddf0159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判断三角形形状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BD.53_1#558a038eb?vbadefaultcenterpage=1&amp;parentnodeid=9125fb513&amp;vbahtmlprocessed=1&amp;bbb=1&amp;hasbroken=1"/>
              <p:cNvSpPr/>
              <p:nvPr/>
            </p:nvSpPr>
            <p:spPr>
              <a:xfrm>
                <a:off x="502920" y="1983391"/>
                <a:ext cx="11183112" cy="108642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安徽统考）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是锐角，则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的形状是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BD.53_1#558a038eb?vbadefaultcenterpage=1&amp;parentnodeid=9125fb51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11183112" cy="1086422"/>
              </a:xfrm>
              <a:prstGeom prst="rect">
                <a:avLst/>
              </a:prstGeom>
              <a:blipFill rotWithShape="1">
                <a:blip r:embed="rId4"/>
                <a:stretch>
                  <a:fillRect t="-26" r="-3786" b="-38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C_7_AN.54_1#558a038eb.bracket?vbadefaultcenterpage=1&amp;parentnodeid=9125fb513&amp;vbapositionanswer=24&amp;vbahtmlprocessed=1"/>
          <p:cNvSpPr/>
          <p:nvPr/>
        </p:nvSpPr>
        <p:spPr>
          <a:xfrm>
            <a:off x="4892358" y="2614184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p:sp>
        <p:nvSpPr>
          <p:cNvPr id="7" name="QC_7_BD.55_1#558a038eb.choices?vbadefaultcenterpage=1&amp;parentnodeid=9125fb513&amp;vbahtmlprocessed=1"/>
          <p:cNvSpPr/>
          <p:nvPr/>
        </p:nvSpPr>
        <p:spPr>
          <a:xfrm>
            <a:off x="502920" y="355431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709545" algn="l"/>
                <a:tab pos="5394325" algn="l"/>
                <a:tab pos="86887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.直角三角形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B.钝角三角形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C.等腰直角三角形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.等边三角形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QC_7_AS.56_1#558a038eb?vbadefaultcenterpage=1&amp;parentnodeid=9125fb513&amp;vbahtmlprocessed=1&amp;bbb=1&amp;hasbroken=1"/>
              <p:cNvSpPr/>
              <p:nvPr/>
            </p:nvSpPr>
            <p:spPr>
              <a:xfrm>
                <a:off x="502920" y="4172173"/>
                <a:ext cx="11183112" cy="22385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，根据正弦定理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,因为角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是锐角，所以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,又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都为三角形的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内角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为等边三角形，故选D.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8" name="QC_7_AS.56_1#558a038eb?vbadefaultcenterpage=1&amp;parentnodeid=9125fb51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72173"/>
                <a:ext cx="11183112" cy="2238566"/>
              </a:xfrm>
              <a:prstGeom prst="rect">
                <a:avLst/>
              </a:prstGeom>
              <a:blipFill rotWithShape="1">
                <a:blip r:embed="rId5"/>
                <a:stretch>
                  <a:fillRect t="-10" r="-220" b="-120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7_BD.57_1#1c1240ee6?vbadefaultcenterpage=1&amp;parentnodeid=9125fb513&amp;vbahtmlprocessed=1&amp;bbb=1&amp;hasbroken=1"/>
              <p:cNvSpPr/>
              <p:nvPr/>
            </p:nvSpPr>
            <p:spPr>
              <a:xfrm>
                <a:off x="502920" y="888729"/>
                <a:ext cx="11183112" cy="101561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甘肃模拟）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中,内角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的形状为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7_BD.57_1#1c1240ee6?vbadefaultcenterpage=1&amp;parentnodeid=9125fb51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88729"/>
                <a:ext cx="11183112" cy="1015619"/>
              </a:xfrm>
              <a:prstGeom prst="rect">
                <a:avLst/>
              </a:prstGeom>
              <a:blipFill rotWithShape="1">
                <a:blip r:embed="rId3"/>
                <a:stretch>
                  <a:fillRect t="-36" r="1" b="-171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7_AN.58_1#1c1240ee6.bracket?vbadefaultcenterpage=1&amp;parentnodeid=9125fb513&amp;vbapositionanswer=25&amp;vbahtmlprocessed=1"/>
          <p:cNvSpPr/>
          <p:nvPr/>
        </p:nvSpPr>
        <p:spPr>
          <a:xfrm>
            <a:off x="5306060" y="1609725"/>
            <a:ext cx="256540" cy="2108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30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p:sp>
        <p:nvSpPr>
          <p:cNvPr id="4" name="QC_7_BD.59_1#1c1240ee6.choices?vbadefaultcenterpage=1&amp;parentnodeid=9125fb513&amp;vbahtmlprocessed=1"/>
          <p:cNvSpPr/>
          <p:nvPr/>
        </p:nvSpPr>
        <p:spPr>
          <a:xfrm>
            <a:off x="502920" y="1907775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.等腰三角形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.直角三角形</a:t>
            </a:r>
            <a:endParaRPr lang="en-US" altLang="zh-CN" sz="2400" dirty="0"/>
          </a:p>
          <a:p>
            <a:pPr latinLnBrk="1">
              <a:lnSpc>
                <a:spcPct val="150000"/>
              </a:lnSpc>
              <a:tabLst>
                <a:tab pos="569912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.等腰直角三角形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.等腰三角形或直角三角形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7_AS.60_1#1c1240ee6?vbadefaultcenterpage=1&amp;parentnodeid=9125fb513&amp;vbahtmlprocessed=1"/>
              <p:cNvSpPr/>
              <p:nvPr/>
            </p:nvSpPr>
            <p:spPr>
              <a:xfrm>
                <a:off x="420370" y="3134360"/>
                <a:ext cx="11182985" cy="35350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由正弦定理、余弦定理及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为等腰三角形或直角三角形.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7_AS.60_1#1c1240ee6?vbadefaultcenterpage=1&amp;parentnodeid=9125fb51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70" y="3134360"/>
                <a:ext cx="11182985" cy="3535045"/>
              </a:xfrm>
              <a:prstGeom prst="rect">
                <a:avLst/>
              </a:prstGeom>
              <a:blipFill rotWithShape="1">
                <a:blip r:embed="rId4"/>
                <a:stretch>
                  <a:fillRect b="-1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dfa97fd5f?vbadefaultcenterpage=1&amp;parentnodeid=64ba6ecf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5486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dfa97fd5f?vbadefaultcenterpage=1&amp;parentnodeid=64ba6ecf2&amp;vbahtmlprocessed=1&amp;bbb=1&amp;hasbroken=1"/>
          <p:cNvSpPr/>
          <p:nvPr/>
        </p:nvSpPr>
        <p:spPr>
          <a:xfrm>
            <a:off x="502920" y="2481149"/>
            <a:ext cx="11183112" cy="2684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判断三角形的形状主要有以下两种途径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通过正弦定理和余弦定理化边为角，利用三角恒等变换得出三角形内角之间的关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系，再进行判断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利用正弦定理和余弦定理化角为边，通过代数恒等变换，求出三边之间的关系,再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进行判断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03c72bd07.fixed?vbadefaultcenterpage=1&amp;parentnodeid=05c20a023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基础课25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正弦定理与余弦定理</a:t>
            </a:r>
            <a:endParaRPr lang="en-US" altLang="zh-CN" sz="4000" dirty="0"/>
          </a:p>
        </p:txBody>
      </p:sp>
      <p:pic>
        <p:nvPicPr>
          <p:cNvPr id="3" name="C_0#03c72bd07?linknodeid=36adfe4ab&amp;catalogrefid=36adfe4ab&amp;parentnodeid=05c20a023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03c72bd07?linknodeid=36adfe4ab&amp;catalogrefid=36adfe4ab&amp;parentnodeid=05c20a023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03c72bd07?linknodeid=3a5c3f4af&amp;catalogrefid=3a5c3f4af&amp;parentnodeid=05c20a023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03c72bd07?linknodeid=3a5c3f4af&amp;catalogrefid=3a5c3f4af&amp;parentnodeid=05c20a023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03c72bd07?linknodeid=4b3aac1c7&amp;catalogrefid=4b3aac1c7&amp;parentnodeid=05c20a023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03c72bd07?linknodeid=4b3aac1c7&amp;catalogrefid=4b3aac1c7&amp;parentnodeid=05c20a023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790f64bfc?vbadefaultcenterpage=1&amp;parentnodeid=d5ddf0159&amp;inlineimagemarkindex=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790f64bfc?vbadefaultcenterpage=1&amp;parentnodeid=d5ddf0159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与面积有关的计算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61_1#9a316997d?vbadefaultcenterpage=1&amp;parentnodeid=790f64bfc&amp;vbahtmlprocessed=1&amp;bbb=1&amp;hasbroken=1"/>
              <p:cNvSpPr/>
              <p:nvPr/>
            </p:nvSpPr>
            <p:spPr>
              <a:xfrm>
                <a:off x="502920" y="1345851"/>
                <a:ext cx="11183112" cy="10769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典例4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新高考Ⅱ卷）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61_1#9a316997d?vbadefaultcenterpage=1&amp;parentnodeid=790f64bf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851"/>
                <a:ext cx="11183112" cy="1076960"/>
              </a:xfrm>
              <a:prstGeom prst="rect">
                <a:avLst/>
              </a:prstGeom>
              <a:blipFill rotWithShape="1">
                <a:blip r:embed="rId4"/>
                <a:stretch>
                  <a:fillRect t="-27" r="1" b="-21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61_2#9a316997d?segpoint=1&amp;vbadefaultcenterpage=1&amp;parentnodeid=790f64bfc&amp;vbahtmlprocessed=1"/>
              <p:cNvSpPr/>
              <p:nvPr/>
            </p:nvSpPr>
            <p:spPr>
              <a:xfrm>
                <a:off x="502920" y="2432908"/>
                <a:ext cx="11183112" cy="669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61_2#9a316997d?segpoint=1&amp;vbadefaultcenterpage=1&amp;parentnodeid=790f64bf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2908"/>
                <a:ext cx="11183112" cy="669735"/>
              </a:xfrm>
              <a:prstGeom prst="rect">
                <a:avLst/>
              </a:prstGeom>
              <a:blipFill rotWithShape="1">
                <a:blip r:embed="rId5"/>
                <a:stretch>
                  <a:fillRect t="-33" r="1" b="-175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61_3#9a316997d?segpoint=1&amp;vbadefaultcenterpage=1&amp;parentnodeid=790f64bfc&amp;vbahtmlprocessed=1"/>
              <p:cNvSpPr/>
              <p:nvPr/>
            </p:nvSpPr>
            <p:spPr>
              <a:xfrm>
                <a:off x="502920" y="3106008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61_3#9a316997d?segpoint=1&amp;vbadefaultcenterpage=1&amp;parentnodeid=790f64bfc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06008"/>
                <a:ext cx="11183112" cy="489458"/>
              </a:xfrm>
              <a:prstGeom prst="rect">
                <a:avLst/>
              </a:prstGeom>
              <a:blipFill rotWithShape="1">
                <a:blip r:embed="rId6"/>
                <a:stretch>
                  <a:fillRect t="-46" r="1" b="-17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QO_6_AS.62_1#9a316997d?vbadefaultcenterpage=1&amp;parentnodeid=790f64bfc&amp;vbahtmlprocessed=1&amp;bbb=1&amp;hasbroken=1"/>
              <p:cNvSpPr/>
              <p:nvPr/>
            </p:nvSpPr>
            <p:spPr>
              <a:xfrm>
                <a:off x="502920" y="756000"/>
                <a:ext cx="11183112" cy="58629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:endParaRPr lang="en-US" altLang="zh-CN" sz="2400" b="0" i="0" dirty="0">
                  <a:solidFill>
                    <a:srgbClr val="FF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×1⋅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=4+1−2×2×1×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7+4−1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5</m:t>
                                    </m:r>
                                    <m:rad>
                                      <m:radPr>
                                        <m:degHide m:val="on"/>
                                        <m:ctrlPr>
                                          <a:rPr lang="en-US" altLang="zh-CN" sz="2400" b="0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r>
                                          <a:rPr lang="en-US" altLang="zh-CN" sz="2400" b="0" i="0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  <a:cs typeface="Times New Roman" panose="02020603050405020304" pitchFamily="34" charset="-120"/>
                                          </a:rPr>
                                          <m:t>7</m:t>
                                        </m:r>
                                      </m:e>
                                    </m:rad>
                                  </m:num>
                                  <m:den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14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smtClean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 smtClean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>
          <p:sp>
            <p:nvSpPr>
              <p:cNvPr id="2" name="QO_6_AS.62_1#9a316997d?vbadefaultcenterpage=1&amp;parentnodeid=790f64bf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62955"/>
              </a:xfrm>
              <a:prstGeom prst="rect">
                <a:avLst/>
              </a:prstGeom>
              <a:blipFill>
                <a:blip r:embed="rId3"/>
                <a:stretch>
                  <a:fillRect l="-1690" t="-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62_2#9a316997d?vbadefaultcenterpage=1&amp;parentnodeid=790f64bfc&amp;vbahtmlprocessed=1&amp;bbb=1&amp;hasbroken=1"/>
              <p:cNvSpPr/>
              <p:nvPr/>
            </p:nvSpPr>
            <p:spPr>
              <a:xfrm>
                <a:off x="502920" y="1260330"/>
                <a:ext cx="11183112" cy="457454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，由余弦定理得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+1−2×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⋅1×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π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−∠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𝐴𝐷𝐶</m:t>
                                </m:r>
                              </m:e>
                            </m:d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𝑏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+1−2×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⋅1×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𝐴𝐷𝐶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=8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×1×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，于是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𝐷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62_2#9a316997d?vbadefaultcenterpage=1&amp;parentnodeid=790f64bf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60330"/>
                <a:ext cx="11183112" cy="4574540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-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163e0dd2?vbadefaultcenterpage=1&amp;parentnodeid=d5ddf0159&amp;inlineimagemarkindex=5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9163e0dd2?vbadefaultcenterpage=1&amp;parentnodeid=d5ddf0159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与周长有关的计算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63_1#d81fae3bd?vbadefaultcenterpage=1&amp;parentnodeid=9163e0dd2&amp;vbahtmlprocessed=1&amp;bbb=1&amp;hasbroken=1"/>
              <p:cNvSpPr/>
              <p:nvPr/>
            </p:nvSpPr>
            <p:spPr>
              <a:xfrm>
                <a:off x="502920" y="1347375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典例5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全国乙卷）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63_1#d81fae3bd?vbadefaultcenterpage=1&amp;parentnodeid=9163e0dd2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52" r="1" b="-25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63_2#d81fae3bd?segpoint=1&amp;vbadefaultcenterpage=1&amp;parentnodeid=9163e0dd2&amp;vbahtmlprocessed=1"/>
              <p:cNvSpPr/>
              <p:nvPr/>
            </p:nvSpPr>
            <p:spPr>
              <a:xfrm>
                <a:off x="502920" y="2452275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（1）证明：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63_2#d81fae3bd?segpoint=1&amp;vbadefaultcenterpage=1&amp;parentnodeid=9163e0dd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52275"/>
                <a:ext cx="11183112" cy="489458"/>
              </a:xfrm>
              <a:prstGeom prst="rect">
                <a:avLst/>
              </a:prstGeom>
              <a:blipFill rotWithShape="1">
                <a:blip r:embed="rId5"/>
                <a:stretch>
                  <a:fillRect t="-110" r="1" b="-17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63_3#d81fae3bd?segpoint=1&amp;vbadefaultcenterpage=1&amp;parentnodeid=9163e0dd2&amp;vbahtmlprocessed=1"/>
              <p:cNvSpPr/>
              <p:nvPr/>
            </p:nvSpPr>
            <p:spPr>
              <a:xfrm>
                <a:off x="502920" y="2942432"/>
                <a:ext cx="11183112" cy="720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63_3#d81fae3bd?segpoint=1&amp;vbadefaultcenterpage=1&amp;parentnodeid=9163e0dd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2432"/>
                <a:ext cx="11183112" cy="720979"/>
              </a:xfrm>
              <a:prstGeom prst="rect">
                <a:avLst/>
              </a:prstGeom>
              <a:blipFill rotWithShape="1">
                <a:blip r:embed="rId6"/>
                <a:stretch>
                  <a:fillRect t="-66" r="1" b="-9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64_1#d81fae3bd?vbadefaultcenterpage=1&amp;parentnodeid=9163e0dd2&amp;vbahtmlprocessed=1"/>
              <p:cNvSpPr/>
              <p:nvPr/>
            </p:nvSpPr>
            <p:spPr>
              <a:xfrm>
                <a:off x="502920" y="756000"/>
                <a:ext cx="11183112" cy="55671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𝑏𝑐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，所以由（1）得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50−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=50+31=81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8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64_1#d81fae3bd?vbadefaultcenterpage=1&amp;parentnodeid=9163e0dd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67109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48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05f08434d?vbadefaultcenterpage=1&amp;parentnodeid=9163e0dd2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94851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05f08434d?vbadefaultcenterpage=1&amp;parentnodeid=9163e0dd2&amp;vbahtmlprocessed=1&amp;bbb=1&amp;hasbroken=1"/>
          <p:cNvSpPr/>
          <p:nvPr/>
        </p:nvSpPr>
        <p:spPr>
          <a:xfrm>
            <a:off x="502920" y="2474799"/>
            <a:ext cx="11183112" cy="26845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与三角形面积、周长有关问题的解题策略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利用正弦、余弦定理解三角形，求出三角形的相关边、角之后，直接求三角形面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积、周长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把面积作为已知条件之一，与正、余弦定理结合求出三角形的其他量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求三角形的周长，常利用余弦定理结合配方法处理，巧用整体代换思想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eb5a7db4f?vbadefaultcenterpage=1&amp;parentnodeid=d5ddf0159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65_1#170c21bfc?vbadefaultcenterpage=1&amp;parentnodeid=eb5a7db4f&amp;vbahtmlprocessed=1&amp;bbb=1&amp;hasbroken=1"/>
              <p:cNvSpPr/>
              <p:nvPr/>
            </p:nvSpPr>
            <p:spPr>
              <a:xfrm>
                <a:off x="502920" y="1162273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辽宁模拟）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所对的边分别是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则下列说法正确的是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65_1#170c21bfc?vbadefaultcenterpage=1&amp;parentnodeid=eb5a7db4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62273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2" r="-3605" b="-255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66_1#170c21bfc.bracket?vbadefaultcenterpage=1&amp;parentnodeid=eb5a7db4f&amp;vbapositionanswer=26&amp;vbahtmlprocessed=1"/>
          <p:cNvSpPr/>
          <p:nvPr/>
        </p:nvSpPr>
        <p:spPr>
          <a:xfrm>
            <a:off x="3538220" y="1752122"/>
            <a:ext cx="8651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ABD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67_1#170c21bfc.choices?vbadefaultcenterpage=1&amp;parentnodeid=eb5a7db4f&amp;vbahtmlprocessed=1"/>
              <p:cNvSpPr/>
              <p:nvPr/>
            </p:nvSpPr>
            <p:spPr>
              <a:xfrm>
                <a:off x="502920" y="2460848"/>
                <a:ext cx="11183112" cy="23696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B.若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为等腰三角形</a:t>
                </a:r>
                <a:endParaRPr lang="en-US" altLang="zh-CN" sz="2400" dirty="0"/>
              </a:p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为直角三角形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67_1#170c21bfc.choices?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60848"/>
                <a:ext cx="11183112" cy="2369630"/>
              </a:xfrm>
              <a:prstGeom prst="rect">
                <a:avLst/>
              </a:prstGeom>
              <a:blipFill rotWithShape="1">
                <a:blip r:embed="rId5"/>
                <a:stretch>
                  <a:fillRect t="-9" r="1" b="-231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8_1#170c21bfc?vbadefaultcenterpage=1&amp;parentnodeid=eb5a7db4f&amp;vbahtmlprocessed=1&amp;bbb=1&amp;hasbroken=1"/>
              <p:cNvSpPr/>
              <p:nvPr/>
            </p:nvSpPr>
            <p:spPr>
              <a:xfrm>
                <a:off x="502920" y="756000"/>
                <a:ext cx="11183112" cy="55071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7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对于A，因为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为三角形的内角，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由余弦函数的性质可得，</a:t>
                </a:r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此时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，根据三角形中大角对大边的原则，有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，故A正确；</a:t>
                </a:r>
                <a:endParaRPr lang="en-US" altLang="zh-CN" sz="2400" dirty="0"/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B，因为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tan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为三角形的内角，所以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为等边三角形，故B正确；</a:t>
                </a:r>
                <a:endParaRPr lang="en-US" altLang="zh-CN" sz="2400" dirty="0"/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，根据正弦定理可得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b="0" i="0" kern="0" spc="-99900">
                  <a:solidFill>
                    <a:srgbClr val="FFFFFF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为等腰三角形或直角三角形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，故C错误；</a:t>
                </a:r>
                <a:endParaRPr lang="en-US" altLang="zh-CN" sz="2400" dirty="0"/>
              </a:p>
              <a:p>
                <a:pPr latinLnBrk="1">
                  <a:lnSpc>
                    <a:spcPct val="137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D，由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，根据正弦定理可得</a:t>
                </a: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</a:p>
              <a:p>
                <a:pPr latinLnBrk="1">
                  <a:lnSpc>
                    <a:spcPct val="137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为直角三角形，故D正确.故选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ABD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8_1#170c21bfc?vbadefaultcenterpage=1&amp;parentnodeid=eb5a7db4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07165"/>
              </a:xfrm>
              <a:prstGeom prst="rect">
                <a:avLst/>
              </a:prstGeom>
              <a:blipFill rotWithShape="1">
                <a:blip r:embed="rId3"/>
                <a:stretch>
                  <a:fillRect t="-6" r="-16" b="-79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69_1#a601d8ac9?segpoint=1&amp;vbadefaultcenterpage=1&amp;parentnodeid=eb5a7db4f&amp;vbahtmlprocessed=1"/>
              <p:cNvSpPr/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（2023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全国乙卷）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69_1#a601d8ac9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72" r="1" b="-54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69_2#a601d8ac9?segpoint=1&amp;vbadefaultcenterpage=1&amp;parentnodeid=eb5a7db4f&amp;vbahtmlprocessed=1"/>
              <p:cNvSpPr/>
              <p:nvPr/>
            </p:nvSpPr>
            <p:spPr>
              <a:xfrm>
                <a:off x="502920" y="130775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69_2#a601d8ac9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07751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69_3#a601d8ac9?segpoint=1&amp;vbadefaultcenterpage=1&amp;parentnodeid=eb5a7db4f&amp;vbahtmlprocessed=1"/>
              <p:cNvSpPr/>
              <p:nvPr/>
            </p:nvSpPr>
            <p:spPr>
              <a:xfrm>
                <a:off x="502920" y="185385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上一点，且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69_3#a601d8ac9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53851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59" r="1" b="-543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AS.70_1#a601d8ac9?vbadefaultcenterpage=1&amp;parentnodeid=eb5a7db4f&amp;vbahtmlprocessed=1&amp;bbb=1&amp;hasbroken=1"/>
              <p:cNvSpPr/>
              <p:nvPr/>
            </p:nvSpPr>
            <p:spPr>
              <a:xfrm>
                <a:off x="502920" y="2344008"/>
                <a:ext cx="11183112" cy="39757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（1）由余弦定理可得，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=4+1−2×2×1×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7+4−1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2×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25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28</m:t>
                            </m:r>
                          </m:den>
                        </m:f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21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2）由三角形面积公式可得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𝐴𝐵𝐷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△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𝐴𝐶𝐷</m:t>
                            </m:r>
                          </m:sub>
                        </m:sSub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𝐴𝐶𝐷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×2×1×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120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∘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AS.70_1#a601d8ac9?vbadefaultcenterpage=1&amp;parentnodeid=eb5a7db4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44008"/>
                <a:ext cx="11183112" cy="3975799"/>
              </a:xfrm>
              <a:prstGeom prst="rect">
                <a:avLst/>
              </a:prstGeom>
              <a:blipFill rotWithShape="1">
                <a:blip r:embed="rId6"/>
                <a:stretch>
                  <a:fillRect t="-6" r="1" b="-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71_1#4468c7c6d?segpoint=1&amp;vbadefaultcenterpage=1&amp;parentnodeid=eb5a7db4f&amp;vbahtmlprocessed=1"/>
              <p:cNvSpPr/>
              <p:nvPr/>
            </p:nvSpPr>
            <p:spPr>
              <a:xfrm>
                <a:off x="502920" y="756000"/>
                <a:ext cx="11183112" cy="528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北京卷）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71_1#4468c7c6d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28320"/>
              </a:xfrm>
              <a:prstGeom prst="rect">
                <a:avLst/>
              </a:prstGeom>
              <a:blipFill rotWithShape="1">
                <a:blip r:embed="rId3"/>
                <a:stretch>
                  <a:fillRect t="-66" r="1" b="-42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71_2#4468c7c6d?segpoint=1&amp;vbadefaultcenterpage=1&amp;parentnodeid=eb5a7db4f&amp;vbahtmlprocessed=1"/>
              <p:cNvSpPr/>
              <p:nvPr/>
            </p:nvSpPr>
            <p:spPr>
              <a:xfrm>
                <a:off x="502920" y="1295496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71_2#4468c7c6d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5496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20" r="1" b="-11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71_3#4468c7c6d?segpoint=1&amp;vbadefaultcenterpage=1&amp;parentnodeid=eb5a7db4f&amp;vbahtmlprocessed=1"/>
              <p:cNvSpPr/>
              <p:nvPr/>
            </p:nvSpPr>
            <p:spPr>
              <a:xfrm>
                <a:off x="502920" y="1790796"/>
                <a:ext cx="11183112" cy="528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6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71_3#4468c7c6d?segpoint=1&amp;vbadefaultcenterpage=1&amp;parentnodeid=eb5a7db4f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90796"/>
                <a:ext cx="11183112" cy="528320"/>
              </a:xfrm>
              <a:prstGeom prst="rect">
                <a:avLst/>
              </a:prstGeom>
              <a:blipFill rotWithShape="1">
                <a:blip r:embed="rId5"/>
                <a:stretch>
                  <a:fillRect t="-18" r="1" b="-420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AS.72_1#4468c7c6d?vbadefaultcenterpage=1&amp;parentnodeid=eb5a7db4f&amp;vbahtmlprocessed=1&amp;bbb=1&amp;hasbroken=1"/>
              <p:cNvSpPr/>
              <p:nvPr/>
            </p:nvSpPr>
            <p:spPr>
              <a:xfrm>
                <a:off x="502920" y="2380139"/>
                <a:ext cx="11183112" cy="39660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由已知可得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2）由三角形的面积公式可得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由余弦定理可得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=48+36−2×4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×6×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的周长为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AS.72_1#4468c7c6d?vbadefaultcenterpage=1&amp;parentnodeid=eb5a7db4f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0139"/>
                <a:ext cx="11183112" cy="3966083"/>
              </a:xfrm>
              <a:prstGeom prst="rect">
                <a:avLst/>
              </a:prstGeom>
              <a:blipFill rotWithShape="1">
                <a:blip r:embed="rId6"/>
                <a:stretch>
                  <a:fillRect t="-4" r="1" b="-6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64f8900e3?colgroup=4,4,13,5,5&amp;vbadefaultcenterpage=1&amp;parentnodeid=03c72bd0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786683"/>
              <a:ext cx="11137392" cy="5705856"/>
            </p:xfrm>
            <a:graphic>
              <a:graphicData uri="http://schemas.openxmlformats.org/drawingml/2006/table">
                <a:tbl>
                  <a:tblPr/>
                  <a:tblGrid>
                    <a:gridCol w="144475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61848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4223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9659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9659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7359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理、余弦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2023年新高考Ⅰ卷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2023年新高考Ⅱ卷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2023年全国乙卷（理）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18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2023年全国乙卷（文）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4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2023年北京卷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7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2023年天津卷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38614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从近几年高考的情况来看，正弦定理、余弦定理是高考常考内容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难度中等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.一般与三角恒等变换交汇考查，在立体几何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、解析几何中解三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角形时经常用到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64f8900e3?colgroup=4,4,13,5,5&amp;vbadefaultcenterpage=1&amp;parentnodeid=03c72bd0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786683"/>
              <a:ext cx="11137392" cy="5578857"/>
            </p:xfrm>
            <a:graphic>
              <a:graphicData uri="http://schemas.openxmlformats.org/drawingml/2006/table">
                <a:tbl>
                  <a:tblPr/>
                  <a:tblGrid>
                    <a:gridCol w="1444752"/>
                    <a:gridCol w="1618488"/>
                    <a:gridCol w="4142232"/>
                    <a:gridCol w="1965960"/>
                    <a:gridCol w="1965960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9984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理、余弦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1200" dirty="0"/>
                        </a:p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直观想象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14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从近几年高考的情况来看，正弦定理、余弦定理是高考常考内容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，试题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难度中等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.一般与三角恒等变换交汇考查，在立体几何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、解析几何中解三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角形时经常用到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84d0f2be4?vbadefaultcenterpage=1&amp;parentnodeid=3a5c3f4af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正弦定理、余弦定理的综合应用［多维探究］</a:t>
            </a:r>
            <a:endParaRPr lang="en-US" altLang="zh-CN" sz="2800" dirty="0"/>
          </a:p>
        </p:txBody>
      </p:sp>
      <p:pic>
        <p:nvPicPr>
          <p:cNvPr id="3" name="C_5_BD#b2672531e?vbadefaultcenterpage=1&amp;parentnodeid=84d0f2be4&amp;inlineimagemarkindex=6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1520961"/>
            <a:ext cx="1435608" cy="384048"/>
          </a:xfrm>
          <a:prstGeom prst="rect">
            <a:avLst/>
          </a:prstGeom>
        </p:spPr>
      </p:pic>
      <p:sp>
        <p:nvSpPr>
          <p:cNvPr id="4" name="C_5_BD#b2672531e?vbadefaultcenterpage=1&amp;parentnodeid=84d0f2be4&amp;vbahtmlprocessed=1"/>
          <p:cNvSpPr/>
          <p:nvPr/>
        </p:nvSpPr>
        <p:spPr>
          <a:xfrm>
            <a:off x="502920" y="1390277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6&amp;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平面多边形中的解三角形问题</a:t>
            </a:r>
            <a:endParaRPr lang="en-US" altLang="zh-CN" sz="100" dirty="0"/>
          </a:p>
        </p:txBody>
      </p:sp>
      <p:pic>
        <p:nvPicPr>
          <p:cNvPr id="5" name="QO_6_BD.73_1#1a412fb9a?hastextimagelayout=1&amp;vbadefaultcenterpage=1&amp;parentnodeid=b2672531e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5803" y="2038255"/>
            <a:ext cx="2523744" cy="200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73_2#1a412fb9a?hastextimagelayout=1&amp;vbadefaultcenterpage=1&amp;parentnodeid=b2672531e&amp;vbahtmlprocessed=1&amp;bbb=1&amp;hasbroken=1"/>
              <p:cNvSpPr/>
              <p:nvPr/>
            </p:nvSpPr>
            <p:spPr>
              <a:xfrm>
                <a:off x="502920" y="1983391"/>
                <a:ext cx="8522208" cy="158731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典例6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辽宁模拟）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如图所示，在平面五边形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73_2#1a412fb9a?hastextimagelayout=1&amp;vbadefaultcenterpage=1&amp;parentnodeid=b267253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83391"/>
                <a:ext cx="8522208" cy="1587310"/>
              </a:xfrm>
              <a:prstGeom prst="rect">
                <a:avLst/>
              </a:prstGeom>
              <a:blipFill rotWithShape="1">
                <a:blip r:embed="rId5"/>
                <a:stretch>
                  <a:fillRect t="-18" r="-1276" b="-36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QO_6_BD.73_3#1a412fb9a?hastextimagelayout=1&amp;segpoint=1&amp;vbadefaultcenterpage=1&amp;parentnodeid=b2672531e&amp;vbahtmlprocessed=1"/>
              <p:cNvSpPr/>
              <p:nvPr/>
            </p:nvSpPr>
            <p:spPr>
              <a:xfrm>
                <a:off x="502920" y="3578448"/>
                <a:ext cx="8522208" cy="6254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O_6_BD.73_3#1a412fb9a?hastextimagelayout=1&amp;segpoint=1&amp;vbadefaultcenterpage=1&amp;parentnodeid=b2672531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78448"/>
                <a:ext cx="8522208" cy="625475"/>
              </a:xfrm>
              <a:prstGeom prst="rect">
                <a:avLst/>
              </a:prstGeom>
              <a:blipFill rotWithShape="1">
                <a:blip r:embed="rId6"/>
                <a:stretch>
                  <a:fillRect t="-36" r="6" b="-2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QO_6_BD.73_4#1a412fb9a?hastextimagelayout=1&amp;segpoint=1&amp;vbadefaultcenterpage=1&amp;parentnodeid=b2672531e&amp;vbahtmlprocessed=1&amp;bbb=1"/>
              <p:cNvSpPr/>
              <p:nvPr/>
            </p:nvSpPr>
            <p:spPr>
              <a:xfrm>
                <a:off x="502920" y="4213448"/>
                <a:ext cx="8729663" cy="52895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2）当五边形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𝐴𝐵𝐶𝐷𝐸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∈[6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,9</m:t>
                    </m:r>
                    <m:rad>
                      <m:radPr>
                        <m:degHide m:val="on"/>
                        <m:ctrlPr>
                          <a:rPr lang="en-US" altLang="zh-CN" sz="2400" b="0" i="1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spc="-5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时，求</a:t>
                </a:r>
                <a14:m>
                  <m:oMath xmlns:m="http://schemas.openxmlformats.org/officeDocument/2006/math">
                    <m:r>
                      <a:rPr lang="en-US" altLang="zh-CN" sz="2400" b="0" i="0" spc="-5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spc="-5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的取值范围.</a:t>
                </a:r>
                <a:endParaRPr lang="en-US" altLang="zh-CN" sz="2400" spc="-50" dirty="0"/>
              </a:p>
            </p:txBody>
          </p:sp>
        </mc:Choice>
        <mc:Fallback xmlns="">
          <p:sp>
            <p:nvSpPr>
              <p:cNvPr id="8" name="QO_6_BD.73_4#1a412fb9a?hastextimagelayout=1&amp;segpoint=1&amp;vbadefaultcenterpage=1&amp;parentnodeid=b2672531e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213448"/>
                <a:ext cx="8729663" cy="528955"/>
              </a:xfrm>
              <a:prstGeom prst="rect">
                <a:avLst/>
              </a:prstGeom>
              <a:blipFill rotWithShape="1">
                <a:blip r:embed="rId7"/>
                <a:stretch>
                  <a:fillRect t="-42" r="4" b="-21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74_1#1a412fb9a?vbadefaultcenterpage=1&amp;parentnodeid=b2672531e&amp;vbahtmlprocessed=1"/>
              <p:cNvSpPr/>
              <p:nvPr/>
            </p:nvSpPr>
            <p:spPr>
              <a:xfrm>
                <a:off x="502920" y="828752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（1）如图，连接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，由五边形内角和得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74_1#1a412fb9a?vbadefaultcenterpage=1&amp;parentnodeid=b2672531e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28752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16" r="1" b="-128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QO_6_AS.74_2#1a412fb9a?vbadefaultcenterpage=1&amp;parentnodeid=b2672531e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38344" y="1451560"/>
            <a:ext cx="2121408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AS.74_3#1a412fb9a?vbadefaultcenterpage=1&amp;parentnodeid=b2672531e&amp;vbahtmlprocessed=1&amp;bbb=1&amp;hasbroken=1"/>
              <p:cNvSpPr/>
              <p:nvPr/>
            </p:nvSpPr>
            <p:spPr>
              <a:xfrm>
                <a:off x="502920" y="3407360"/>
                <a:ext cx="11183112" cy="287178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𝐷𝐸𝐵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//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，则四边形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为等腰梯形，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中，由余弦定理得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𝐸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，过点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于点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AS.74_3#1a412fb9a?vbadefaultcenterpage=1&amp;parentnodeid=b267253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407360"/>
                <a:ext cx="11183112" cy="2871788"/>
              </a:xfrm>
              <a:prstGeom prst="rect">
                <a:avLst/>
              </a:prstGeom>
              <a:blipFill rotWithShape="1">
                <a:blip r:embed="rId5"/>
                <a:stretch>
                  <a:fillRect t="-20" r="1" b="-62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74_4#1a412fb9a?vbadefaultcenterpage=1&amp;parentnodeid=b2672531e&amp;vbahtmlprocessed=1&amp;bbb=1&amp;hasbroken=1"/>
              <p:cNvSpPr/>
              <p:nvPr/>
            </p:nvSpPr>
            <p:spPr>
              <a:xfrm>
                <a:off x="502920" y="1709243"/>
                <a:ext cx="11183112" cy="368941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，且五边形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𝐴𝐵𝐶𝐷𝐸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∈[6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,9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梯形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𝐵𝐶𝐷𝐸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∈[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27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CN" sz="2400" baseline="-10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梯形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𝐵𝐶𝐷𝐸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𝐵𝐸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27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15≤6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&lt;27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≤5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，又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74_4#1a412fb9a?vbadefaultcenterpage=1&amp;parentnodeid=b2672531e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709243"/>
                <a:ext cx="11183112" cy="3689414"/>
              </a:xfrm>
              <a:prstGeom prst="rect">
                <a:avLst/>
              </a:prstGeom>
              <a:blipFill rotWithShape="1">
                <a:blip r:embed="rId3"/>
                <a:stretch>
                  <a:fillRect t="-12" r="1" b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657d8dcdc?vbadefaultcenterpage=1&amp;parentnodeid=b2672531e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8054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657d8dcdc?vbadefaultcenterpage=1&amp;parentnodeid=b2672531e&amp;vbahtmlprocessed=1&amp;bbb=1&amp;hasbroken=1"/>
          <p:cNvSpPr/>
          <p:nvPr/>
        </p:nvSpPr>
        <p:spPr>
          <a:xfrm>
            <a:off x="502920" y="2206829"/>
            <a:ext cx="11183112" cy="3233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多边形背景解三角形问题的求解思路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把所提供的平面图形拆分成若干个三角形，然后在各个三角形内利用正弦、余弦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定理求解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寻找各个三角形之间的联系，交叉使用公共条件，求出结果.解题时，有时要用到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平面几何中的一些知识点，如相似三角形的边角关系、平行四边形的性质，要把这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   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些知识与正弦、余弦定理有机结合，才能顺利解决问题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8359efab3?vbadefaultcenterpage=1&amp;parentnodeid=84d0f2be4&amp;inlineimagemarkindex=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98" y="886684"/>
            <a:ext cx="1435608" cy="384048"/>
          </a:xfrm>
          <a:prstGeom prst="rect">
            <a:avLst/>
          </a:prstGeom>
        </p:spPr>
      </p:pic>
      <p:sp>
        <p:nvSpPr>
          <p:cNvPr id="3" name="C_5_BD#8359efab3?vbadefaultcenterpage=1&amp;parentnodeid=84d0f2be4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7&amp;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解三角形中的最值或范围问题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75_1#1e0228465?vbadefaultcenterpage=1&amp;parentnodeid=8359efab3&amp;vbahtmlprocessed=1"/>
              <p:cNvSpPr/>
              <p:nvPr/>
            </p:nvSpPr>
            <p:spPr>
              <a:xfrm>
                <a:off x="502920" y="1346140"/>
                <a:ext cx="11183112" cy="5283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典例7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已知在锐角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75_1#1e0228465?vbadefaultcenterpage=1&amp;parentnodeid=8359efab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6140"/>
                <a:ext cx="11183112" cy="528320"/>
              </a:xfrm>
              <a:prstGeom prst="rect">
                <a:avLst/>
              </a:prstGeom>
              <a:blipFill rotWithShape="1">
                <a:blip r:embed="rId4"/>
                <a:stretch>
                  <a:fillRect t="-109" r="1" b="-419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75_2#1e0228465?segpoint=1&amp;vbadefaultcenterpage=1&amp;parentnodeid=8359efab3&amp;vbahtmlprocessed=1"/>
              <p:cNvSpPr/>
              <p:nvPr/>
            </p:nvSpPr>
            <p:spPr>
              <a:xfrm>
                <a:off x="502920" y="1886808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75_2#1e0228465?segpoint=1&amp;vbadefaultcenterpage=1&amp;parentnodeid=8359efab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86808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46" r="1" b="-119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75_3#1e0228465?segpoint=1&amp;vbadefaultcenterpage=1&amp;parentnodeid=8359efab3&amp;vbahtmlprocessed=1"/>
              <p:cNvSpPr/>
              <p:nvPr/>
            </p:nvSpPr>
            <p:spPr>
              <a:xfrm>
                <a:off x="502920" y="243805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75_3#1e0228465?segpoint=1&amp;vbadefaultcenterpage=1&amp;parentnodeid=8359efab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8051"/>
                <a:ext cx="11183112" cy="490030"/>
              </a:xfrm>
              <a:prstGeom prst="rect">
                <a:avLst/>
              </a:prstGeom>
              <a:blipFill rotWithShape="1">
                <a:blip r:embed="rId6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76_1#1e0228465?vbadefaultcenterpage=1&amp;parentnodeid=8359efab3&amp;vbahtmlprocessed=1"/>
              <p:cNvSpPr/>
              <p:nvPr/>
            </p:nvSpPr>
            <p:spPr>
              <a:xfrm>
                <a:off x="502920" y="756000"/>
                <a:ext cx="11183112" cy="575437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结合正弦定理可得，</a:t>
                </a:r>
                <a:endParaRPr lang="en-US" altLang="zh-CN" sz="2400" dirty="0"/>
              </a:p>
              <a:p>
                <a:pPr algn="l" latinLnBrk="1"/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3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为锐角三角形，所以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（2）由（1）得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/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algn="l" latinLnBrk="1"/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&amp;0&lt;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&amp;0&lt;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1]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/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76_1#1e0228465?vbadefaultcenterpage=1&amp;parentnodeid=8359efab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754370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e6bef1e27?vbadefaultcenterpage=1&amp;parentnodeid=8359efab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6784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e6bef1e27?vbadefaultcenterpage=1&amp;parentnodeid=8359efab3&amp;vbahtmlprocessed=1&amp;bbb=1&amp;hasbroken=1"/>
          <p:cNvSpPr/>
          <p:nvPr/>
        </p:nvSpPr>
        <p:spPr>
          <a:xfrm>
            <a:off x="502920" y="2194129"/>
            <a:ext cx="11183112" cy="3233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解三角形中的最值或范围问题的五种解题技巧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在解三角形专题中，求其“范围与最值”的问题，一直都是这部分内容的重点、难点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解决这类问题，通常有下列5种解题技巧：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利用基本不等式求范围或最值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利用三角函数求范围或最值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3.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利用三角形中的不等关系求范围或最值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6_BD#e6bef1e27?vbadefaultcenterpage=1&amp;parentnodeid=8359efab3&amp;vbahtmlprocessed=1&amp;bbb=1&amp;hasbroken=1"/>
          <p:cNvSpPr/>
          <p:nvPr/>
        </p:nvSpPr>
        <p:spPr>
          <a:xfrm>
            <a:off x="502920" y="1943685"/>
            <a:ext cx="11183112" cy="32332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4.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根据三角形解的个数求范围或最值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；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5.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利用二次函数求范围或最值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先建立所求量（式子）与已知角或边的关系，然后把角或边作为自变量，所求量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式子）的值作为函数值，将原问题转化为求函数的值域问题.这里要利用条件中的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范围限制，以及三角形自身范围限制，要尽量把角或边的范围（也就是函数的定义</a:t>
            </a:r>
            <a:endParaRPr lang="en-US" altLang="zh-CN" sz="2400" b="0" i="0" dirty="0">
              <a:solidFill>
                <a:srgbClr val="000000"/>
              </a:solidFill>
              <a:latin typeface="Times New Roman" panose="02020603050405020304" pitchFamily="34" charset="0"/>
              <a:ea typeface="微软雅黑" panose="020B0503020204020204" pitchFamily="34" charset="-122"/>
              <a:cs typeface="Times New Roman" panose="02020603050405020304" pitchFamily="34" charset="-120"/>
            </a:endParaRPr>
          </a:p>
          <a:p>
            <a:pPr latinLnBrk="1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域）找完善，避免结果的范围过大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9cb79ca5a?vbadefaultcenterpage=1&amp;parentnodeid=84d0f2be4&amp;inlineimagemarkindex=8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12" y="866427"/>
            <a:ext cx="1554480" cy="420624"/>
          </a:xfrm>
          <a:prstGeom prst="rect">
            <a:avLst/>
          </a:prstGeom>
        </p:spPr>
      </p:pic>
      <p:sp>
        <p:nvSpPr>
          <p:cNvPr id="3" name="C_5_BD#9cb79ca5a?vbadefaultcenterpage=1&amp;parentnodeid=84d0f2be4&amp;vbahtmlprocessed=1"/>
          <p:cNvSpPr/>
          <p:nvPr/>
        </p:nvSpPr>
        <p:spPr>
          <a:xfrm>
            <a:off x="502920" y="756000"/>
            <a:ext cx="11183112" cy="7213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100" b="0" i="0" kern="0" spc="-99900" dirty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&amp;</a:t>
            </a:r>
            <a:r>
              <a:rPr lang="en-US" altLang="zh-CN" sz="100" b="0" i="0" kern="0" spc="-9990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8&amp;</a:t>
            </a:r>
            <a:r>
              <a:rPr lang="en-US" altLang="zh-CN" sz="900" b="0" i="0" kern="0">
                <a:solidFill>
                  <a:srgbClr val="FFFFFF"/>
                </a:solidFill>
                <a:latin typeface="宋体" panose="02010600030101010101" pitchFamily="2" charset="-122"/>
                <a:ea typeface="微软雅黑" panose="020B0503020204020204" pitchFamily="34" charset="-122"/>
                <a:cs typeface="Times New Roman" panose="02020603050405020304" pitchFamily="34" charset="-120"/>
              </a:rPr>
              <a:t>                            </a:t>
            </a:r>
            <a:r>
              <a:rPr lang="en-US" altLang="zh-CN" sz="2600" b="1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解三角形中的证明问题</a:t>
            </a:r>
            <a:endParaRPr lang="en-US" altLang="zh-CN" sz="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77_1#0f989d82d?vbadefaultcenterpage=1&amp;parentnodeid=9cb79ca5a&amp;vbahtmlprocessed=1&amp;bbb=1&amp;hasbroken=1"/>
              <p:cNvSpPr/>
              <p:nvPr/>
            </p:nvSpPr>
            <p:spPr>
              <a:xfrm>
                <a:off x="502920" y="1347375"/>
                <a:ext cx="11183112" cy="103809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典例8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赣州模拟）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满足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77_1#0f989d82d?vbadefaultcenterpage=1&amp;parentnodeid=9cb79ca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7375"/>
                <a:ext cx="11183112" cy="1038098"/>
              </a:xfrm>
              <a:prstGeom prst="rect">
                <a:avLst/>
              </a:prstGeom>
              <a:blipFill rotWithShape="1">
                <a:blip r:embed="rId4"/>
                <a:stretch>
                  <a:fillRect t="-52" r="1" b="-27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77_2#0f989d82d?segpoint=1&amp;vbadefaultcenterpage=1&amp;parentnodeid=9cb79ca5a&amp;vbahtmlprocessed=1"/>
              <p:cNvSpPr/>
              <p:nvPr/>
            </p:nvSpPr>
            <p:spPr>
              <a:xfrm>
                <a:off x="502920" y="2452275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（1）求证：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77_2#0f989d82d?segpoint=1&amp;vbadefaultcenterpage=1&amp;parentnodeid=9cb79ca5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52275"/>
                <a:ext cx="11183112" cy="489458"/>
              </a:xfrm>
              <a:prstGeom prst="rect">
                <a:avLst/>
              </a:prstGeom>
              <a:blipFill rotWithShape="1">
                <a:blip r:embed="rId5"/>
                <a:stretch>
                  <a:fillRect t="-110" r="1" b="-17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77_3#0f989d82d?segpoint=1&amp;vbadefaultcenterpage=1&amp;parentnodeid=9cb79ca5a&amp;vbahtmlprocessed=1"/>
              <p:cNvSpPr/>
              <p:nvPr/>
            </p:nvSpPr>
            <p:spPr>
              <a:xfrm>
                <a:off x="502920" y="2942432"/>
                <a:ext cx="11183112" cy="6697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77_3#0f989d82d?segpoint=1&amp;vbadefaultcenterpage=1&amp;parentnodeid=9cb79ca5a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42432"/>
                <a:ext cx="11183112" cy="669735"/>
              </a:xfrm>
              <a:prstGeom prst="rect">
                <a:avLst/>
              </a:prstGeom>
              <a:blipFill rotWithShape="1">
                <a:blip r:embed="rId6"/>
                <a:stretch>
                  <a:fillRect t="-71" r="1" b="-174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78_1#0f989d82d?vbadefaultcenterpage=1&amp;parentnodeid=9cb79ca5a&amp;vbahtmlprocessed=1&amp;bbb=1&amp;hasbroken=1"/>
              <p:cNvSpPr/>
              <p:nvPr/>
            </p:nvSpPr>
            <p:spPr>
              <a:xfrm>
                <a:off x="502920" y="1345928"/>
                <a:ext cx="11183112" cy="439064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，由正弦定理得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变形得到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，由正弦定理得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π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78_1#0f989d82d?vbadefaultcenterpage=1&amp;parentnodeid=9cb79ca5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5928"/>
                <a:ext cx="11183112" cy="4390644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4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36adfe4ab.fixed?vbadefaultcenterpage=1&amp;parentnodeid=03c72bd0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36adfe4ab.fixed?vbadefaultcenterpage=1&amp;parentnodeid=03c72bd0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6_BD#cb09eedfb?vbadefaultcenterpage=1&amp;parentnodeid=9cb79ca5a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250985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6_BD#cb09eedfb?vbadefaultcenterpage=1&amp;parentnodeid=9cb79ca5a&amp;vbahtmlprocessed=1&amp;bbb=1&amp;hasbroken=1"/>
          <p:cNvSpPr/>
          <p:nvPr/>
        </p:nvSpPr>
        <p:spPr>
          <a:xfrm>
            <a:off x="502920" y="3036139"/>
            <a:ext cx="11183112" cy="158731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解三角形中的证明问题的解题策略</a:t>
            </a:r>
            <a:endParaRPr lang="en-US" altLang="zh-CN" sz="2400" dirty="0"/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对于解三角形的证明问题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，要仔细观察所给的条件和结论之间的关系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，发现二者的</a:t>
            </a:r>
          </a:p>
          <a:p>
            <a:pPr latinLnBrk="1">
              <a:lnSpc>
                <a:spcPct val="150000"/>
              </a:lnSpc>
            </a:pP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差异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，利用正弦定理、余弦定理及三角恒等变换把条件转换为结论，即证明过程.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2c15ba1a5?vbadefaultcenterpage=1&amp;parentnodeid=84d0f2be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pic>
        <p:nvPicPr>
          <p:cNvPr id="3" name="QO_6_BD.79_1#af487d659?hastextimagelayout=1&amp;vbadefaultcenterpage=1&amp;parentnodeid=2c15ba1a5&amp;vbahtmlprocessed=1&amp;hassurroun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3864" y="1483456"/>
            <a:ext cx="2807208" cy="131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79_2#af487d659?hastextimagelayout=2&amp;segpoint=1&amp;vbadefaultcenterpage=1&amp;parentnodeid=2c15ba1a5&amp;vbahtmlprocessed=1&amp;bbb=1&amp;hasbroken=1"/>
              <p:cNvSpPr/>
              <p:nvPr/>
            </p:nvSpPr>
            <p:spPr>
              <a:xfrm>
                <a:off x="502920" y="1419448"/>
                <a:ext cx="8247888" cy="163506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九江模拟）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如图，在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的平分线上一点，且与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分别位于边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的两侧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79_2#af487d659?hastextimagelayout=2&amp;segpoint=1&amp;vbadefaultcenterpage=1&amp;parentnodeid=2c15ba1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8247888" cy="1635062"/>
              </a:xfrm>
              <a:prstGeom prst="rect">
                <a:avLst/>
              </a:prstGeom>
              <a:blipFill rotWithShape="1">
                <a:blip r:embed="rId5"/>
                <a:stretch>
                  <a:fillRect t="-14" r="6" b="-13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79_3#af487d659?segpoint=1&amp;vbadefaultcenterpage=1&amp;parentnodeid=2c15ba1a5&amp;vbahtmlprocessed=1"/>
              <p:cNvSpPr/>
              <p:nvPr/>
            </p:nvSpPr>
            <p:spPr>
              <a:xfrm>
                <a:off x="502920" y="3110453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的面积;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79_3#af487d659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10453"/>
                <a:ext cx="11183112" cy="490030"/>
              </a:xfrm>
              <a:prstGeom prst="rect">
                <a:avLst/>
              </a:prstGeom>
              <a:blipFill rotWithShape="1">
                <a:blip r:embed="rId6"/>
                <a:stretch>
                  <a:fillRect t="-46" r="1" b="-53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6_BD.79_4#af487d659?segpoint=1&amp;vbadefaultcenterpage=1&amp;parentnodeid=2c15ba1a5&amp;vbahtmlprocessed=1"/>
              <p:cNvSpPr/>
              <p:nvPr/>
            </p:nvSpPr>
            <p:spPr>
              <a:xfrm>
                <a:off x="502920" y="3656553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6_BD.79_4#af487d659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6553"/>
                <a:ext cx="11183112" cy="486029"/>
              </a:xfrm>
              <a:prstGeom prst="rect">
                <a:avLst/>
              </a:prstGeom>
              <a:blipFill rotWithShape="1">
                <a:blip r:embed="rId7"/>
                <a:stretch>
                  <a:fillRect t="-46" r="1" b="-128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80_1#af487d659?vbadefaultcenterpage=1&amp;parentnodeid=2c15ba1a5&amp;vbahtmlprocessed=1&amp;bbb=1&amp;hasbroken=1"/>
              <p:cNvSpPr/>
              <p:nvPr/>
            </p:nvSpPr>
            <p:spPr>
              <a:xfrm>
                <a:off x="502920" y="2679396"/>
                <a:ext cx="11183112" cy="177450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13=4+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=−3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（舍去），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×2×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80_1#af487d659?vbadefaultcenterpage=1&amp;parentnodeid=2c15ba1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79396"/>
                <a:ext cx="11183112" cy="1774508"/>
              </a:xfrm>
              <a:prstGeom prst="rect">
                <a:avLst/>
              </a:prstGeom>
              <a:blipFill rotWithShape="1">
                <a:blip r:embed="rId3"/>
                <a:stretch>
                  <a:fillRect t="-19" r="1" b="-10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80_2#af487d659?vbadefaultcenterpage=1&amp;parentnodeid=2c15ba1a5&amp;vbahtmlprocessed=1"/>
              <p:cNvSpPr/>
              <p:nvPr/>
            </p:nvSpPr>
            <p:spPr>
              <a:xfrm>
                <a:off x="502920" y="756000"/>
                <a:ext cx="11183112" cy="587394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平分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𝐴𝐷𝐶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90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中，由正弦定理，得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𝐷𝐵𝐴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中，由正弦定理，得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𝐷𝐶𝐵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𝐷𝐵𝐶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②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𝐷𝐶𝐵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𝐷𝐴𝐵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𝐴𝐷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𝐶𝐷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𝐷𝐶𝐵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𝐷𝐶𝐵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将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𝐷𝐶𝐵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代入②，得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𝐵𝐷</m:t>
                        </m:r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7</m:t>
                                </m:r>
                              </m:e>
                            </m:rad>
                          </m:den>
                        </m:f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7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80_2#af487d659?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73941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81_1#98195bec9?segpoint=1&amp;vbadefaultcenterpage=1&amp;parentnodeid=2c15ba1a5&amp;vbahtmlprocessed=1"/>
              <p:cNvSpPr/>
              <p:nvPr/>
            </p:nvSpPr>
            <p:spPr>
              <a:xfrm>
                <a:off x="502920" y="2449018"/>
                <a:ext cx="11183112" cy="7317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，已知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81_1#98195bec9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49018"/>
                <a:ext cx="11183112" cy="731711"/>
              </a:xfrm>
              <a:prstGeom prst="rect">
                <a:avLst/>
              </a:prstGeom>
              <a:blipFill rotWithShape="1">
                <a:blip r:embed="rId3"/>
                <a:stretch>
                  <a:fillRect t="-63" r="1" b="-196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81_2#98195bec9?segpoint=1&amp;vbadefaultcenterpage=1&amp;parentnodeid=2c15ba1a5&amp;vbahtmlprocessed=1"/>
              <p:cNvSpPr/>
              <p:nvPr/>
            </p:nvSpPr>
            <p:spPr>
              <a:xfrm>
                <a:off x="502920" y="3188666"/>
                <a:ext cx="11183112" cy="71380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81_2#98195bec9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88666"/>
                <a:ext cx="11183112" cy="713804"/>
              </a:xfrm>
              <a:prstGeom prst="rect">
                <a:avLst/>
              </a:prstGeom>
              <a:blipFill rotWithShape="1">
                <a:blip r:embed="rId4"/>
                <a:stretch>
                  <a:fillRect t="-46" r="1" b="-98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81_3#98195bec9?segpoint=1&amp;vbadefaultcenterpage=1&amp;parentnodeid=2c15ba1a5&amp;vbahtmlprocessed=1"/>
              <p:cNvSpPr/>
              <p:nvPr/>
            </p:nvSpPr>
            <p:spPr>
              <a:xfrm>
                <a:off x="502920" y="3912566"/>
                <a:ext cx="11183112" cy="7844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81_3#98195bec9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12566"/>
                <a:ext cx="11183112" cy="784416"/>
              </a:xfrm>
              <a:prstGeom prst="rect">
                <a:avLst/>
              </a:prstGeom>
              <a:blipFill rotWithShape="1">
                <a:blip r:embed="rId5"/>
                <a:stretch>
                  <a:fillRect t="-42" r="1" b="-7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82_1#98195bec9?vbadefaultcenterpage=1&amp;parentnodeid=2c15ba1a5&amp;vbahtmlprocessed=1&amp;bbb=1&amp;hasbroken=1"/>
              <p:cNvSpPr/>
              <p:nvPr/>
            </p:nvSpPr>
            <p:spPr>
              <a:xfrm>
                <a:off x="502920" y="756000"/>
                <a:ext cx="11183112" cy="554818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/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1+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，而</a:t>
                </a:r>
              </a:p>
              <a:p>
                <a:pPr latinLnBrk="1">
                  <a:lnSpc>
                    <a:spcPct val="135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2）由（1）知，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/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US" altLang="zh-CN" sz="2400" b="0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cos</m:t>
                                    </m:r>
                                  </m:e>
                                  <m:sup>
                                    <m:r>
                                      <a:rPr lang="en-US" altLang="zh-CN" sz="2400" b="0" i="0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Times New Roman" panose="02020603050405020304" pitchFamily="34" charset="-12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+1−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cos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−5≥2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−5=4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/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当且仅当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时取等号，所以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𝑐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的最小值为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4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82_1#98195bec9?vbadefaultcenterpage=1&amp;parentnodeid=2c15ba1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48186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46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83_1#91015faa2?segpoint=1&amp;vbadefaultcenterpage=1&amp;parentnodeid=2c15ba1a5&amp;vbahtmlprocessed=1"/>
              <p:cNvSpPr/>
              <p:nvPr/>
            </p:nvSpPr>
            <p:spPr>
              <a:xfrm>
                <a:off x="502920" y="274353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的对边分别为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为钝角.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83_1#91015faa2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43531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68" r="1" b="-5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83_2#91015faa2?segpoint=1&amp;vbadefaultcenterpage=1&amp;parentnodeid=2c15ba1a5&amp;vbahtmlprocessed=1"/>
              <p:cNvSpPr/>
              <p:nvPr/>
            </p:nvSpPr>
            <p:spPr>
              <a:xfrm>
                <a:off x="502920" y="3239339"/>
                <a:ext cx="11183112" cy="667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83_2#91015faa2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239339"/>
                <a:ext cx="11183112" cy="667195"/>
              </a:xfrm>
              <a:prstGeom prst="rect">
                <a:avLst/>
              </a:prstGeom>
              <a:blipFill rotWithShape="1">
                <a:blip r:embed="rId4"/>
                <a:stretch>
                  <a:fillRect t="-31" r="1" b="-176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83_3#91015faa2?segpoint=1&amp;vbadefaultcenterpage=1&amp;parentnodeid=2c15ba1a5&amp;vbahtmlprocessed=1"/>
              <p:cNvSpPr/>
              <p:nvPr/>
            </p:nvSpPr>
            <p:spPr>
              <a:xfrm>
                <a:off x="502920" y="3912439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的取值范围.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83_3#91015faa2?segpoint=1&amp;vbadefaultcenterpage=1&amp;parentnodeid=2c15ba1a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12439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42" r="1" b="-11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84_1#91015faa2?vbadefaultcenterpage=1&amp;parentnodeid=2c15ba1a5&amp;vbahtmlprocessed=1&amp;bbb=1&amp;hasbroken=1"/>
              <p:cNvSpPr/>
              <p:nvPr/>
            </p:nvSpPr>
            <p:spPr>
              <a:xfrm>
                <a:off x="502920" y="756000"/>
                <a:ext cx="11183112" cy="5613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42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及正弦定理，得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cos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为钝角，所以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52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ts val="44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2）由（1）知，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&gt;0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ts val="29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</a:p>
              <a:p>
                <a:pPr latinLnBrk="1">
                  <a:lnSpc>
                    <a:spcPts val="46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+1=−2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ts val="49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0&lt;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，因此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&lt;−2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sin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 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，由此可知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的取</a:t>
                </a:r>
              </a:p>
              <a:p>
                <a:pPr latinLnBrk="1">
                  <a:lnSpc>
                    <a:spcPts val="46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值范围是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84_1#91015faa2?vbadefaultcenterpage=1&amp;parentnodeid=2c15ba1a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613654"/>
              </a:xfrm>
              <a:prstGeom prst="rect">
                <a:avLst/>
              </a:prstGeom>
              <a:blipFill rotWithShape="1">
                <a:blip r:embed="rId3"/>
                <a:stretch>
                  <a:fillRect t="-97" r="-1748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4b3aac1c7.fixed?vbadefaultcenterpage=1&amp;parentnodeid=03c72bd07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4b3aac1c7.fixed?vbadefaultcenterpage=1&amp;parentnodeid=03c72bd07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0c75c5fa6?vbadefaultcenterpage=1&amp;parentnodeid=4b3aac1c7&amp;vbahtmlprocessed=1&amp;bbb=1&amp;hasbroken=1"/>
              <p:cNvSpPr/>
              <p:nvPr/>
            </p:nvSpPr>
            <p:spPr>
              <a:xfrm>
                <a:off x="502920" y="894316"/>
                <a:ext cx="11183112" cy="32292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“爪”型三角形及应用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北师大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版教材中多次出现基于爪子构型的相关例题，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比如教材必修第二册第123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页到第12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4页中有很多这样的例子.爪型三角形是解三角形中非常重要的一种构型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中包含了很多关于解三角形的重要思想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，比如找补角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、等面积思想或角平分线定理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.利用上述思想结合正、余弦定理可以推出处理爪型三角形的一些重要结论：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爪型三角形】爪型三角形的基本几何特征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，如图.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0c75c5fa6?vbadefaultcenterpage=1&amp;parentnodeid=4b3aac1c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894316"/>
                <a:ext cx="11183112" cy="3229229"/>
              </a:xfrm>
              <a:prstGeom prst="rect">
                <a:avLst/>
              </a:prstGeom>
              <a:blipFill rotWithShape="1">
                <a:blip r:embed="rId3"/>
                <a:stretch>
                  <a:fillRect t="-7" r="-919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_4_BD#0c75c5fa6?vbadefaultcenterpage=1&amp;parentnodeid=4b3aac1c7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5192" y="4260324"/>
            <a:ext cx="2267712" cy="196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bd1d81f6?vbadefaultcenterpage=1&amp;parentnodeid=36adfe4ab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88aad7227?segpoint=1&amp;vbadefaultcenterpage=1&amp;parentnodeid=6bd1d81f6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一、正弦定理和余弦定理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6498ab903?vbadefaultcenterpage=1&amp;parentnodeid=88aad7227&amp;vbahtmlprocessed=1"/>
              <p:cNvSpPr/>
              <p:nvPr/>
            </p:nvSpPr>
            <p:spPr>
              <a:xfrm>
                <a:off x="502920" y="2013451"/>
                <a:ext cx="11183112" cy="49022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中，若角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所对的边分别是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外接圆半径，则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6498ab903?vbadefaultcenterpage=1&amp;parentnodeid=88aad722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13451"/>
                <a:ext cx="11183112" cy="490220"/>
              </a:xfrm>
              <a:prstGeom prst="rect">
                <a:avLst/>
              </a:prstGeom>
              <a:blipFill rotWithShape="1">
                <a:blip r:embed="rId4"/>
                <a:stretch>
                  <a:fillRect t="-102" r="1" b="-530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P_6_BD#6498ab903?colgroup=1,13,20&amp;vbadefaultcenterpage=1&amp;parentnodeid=88aad72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38647"/>
              <a:ext cx="11155680" cy="3351022"/>
            </p:xfrm>
            <a:graphic>
              <a:graphicData uri="http://schemas.openxmlformats.org/drawingml/2006/table">
                <a:tbl>
                  <a:tblPr/>
                  <a:tblGrid>
                    <a:gridCol w="6309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78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59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04621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余弦定理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358517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公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①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00" b="0" i="0" kern="0" spc="-9990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kern="0" spc="-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②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00" b="0" i="0" kern="0" spc="-99900">
                            <a:solidFill>
                              <a:srgbClr val="FFFFFF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kern="0" spc="-990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③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__________________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𝐴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𝐵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sin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Times New Roman" panose="02020603050405020304" pitchFamily="34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 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𝐶</m:t>
                                  </m:r>
                                </m:den>
                              </m:f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=2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𝑅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P_6_BD#6498ab903?colgroup=1,13,20&amp;vbadefaultcenterpage=1&amp;parentnodeid=88aad72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2638647"/>
              <a:ext cx="11155680" cy="3269361"/>
            </p:xfrm>
            <a:graphic>
              <a:graphicData uri="http://schemas.openxmlformats.org/drawingml/2006/table">
                <a:tbl>
                  <a:tblPr/>
                  <a:tblGrid>
                    <a:gridCol w="630936"/>
                    <a:gridCol w="4178808"/>
                    <a:gridCol w="6345936"/>
                  </a:tblGrid>
                  <a:tr h="904621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</a:t>
                          </a:r>
                          <a:endParaRPr lang="en-US" altLang="zh-CN" sz="2400" b="1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余弦定理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236664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公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1_1#6498ab903.blank?vbadefaultcenterpage=1&amp;parentnodeid=88aad7227&amp;vbapositionanswer=1&amp;vbahtmlprocessed=1&amp;bbb=1"/>
              <p:cNvSpPr/>
              <p:nvPr/>
            </p:nvSpPr>
            <p:spPr>
              <a:xfrm>
                <a:off x="1256656" y="4016661"/>
                <a:ext cx="2666937" cy="3439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7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1_1#6498ab903.blank?vbadefaultcenterpage=1&amp;parentnodeid=88aad7227&amp;vbapositionanswer=1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56" y="4016661"/>
                <a:ext cx="2666937" cy="343916"/>
              </a:xfrm>
              <a:prstGeom prst="rect">
                <a:avLst/>
              </a:prstGeom>
              <a:blipFill rotWithShape="1">
                <a:blip r:embed="rId6"/>
                <a:stretch>
                  <a:fillRect l="-23" t="-83" r="21" b="-5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2_1#6498ab903.blank?vbadefaultcenterpage=1&amp;parentnodeid=88aad7227&amp;vbapositionanswer=2&amp;vbahtmlprocessed=1&amp;bbb=1"/>
              <p:cNvSpPr/>
              <p:nvPr/>
            </p:nvSpPr>
            <p:spPr>
              <a:xfrm>
                <a:off x="1256656" y="4976781"/>
                <a:ext cx="2663317" cy="3439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7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𝑐𝑎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B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2_1#6498ab903.blank?vbadefaultcenterpage=1&amp;parentnodeid=88aad7227&amp;vbapositionanswer=2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656" y="4976781"/>
                <a:ext cx="2663317" cy="343916"/>
              </a:xfrm>
              <a:prstGeom prst="rect">
                <a:avLst/>
              </a:prstGeom>
              <a:blipFill rotWithShape="1">
                <a:blip r:embed="rId7"/>
                <a:stretch>
                  <a:fillRect l="-24" t="-83" r="4" b="-58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_6_AN.3_1#6498ab903.blank?vbadefaultcenterpage=1&amp;parentnodeid=88aad7227&amp;vbapositionanswer=3&amp;vbahtmlprocessed=1&amp;bbb=1"/>
              <p:cNvSpPr/>
              <p:nvPr/>
            </p:nvSpPr>
            <p:spPr>
              <a:xfrm>
                <a:off x="2215443" y="5463699"/>
                <a:ext cx="2719134" cy="34391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7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8" name="P_6_AN.3_1#6498ab903.blank?vbadefaultcenterpage=1&amp;parentnodeid=88aad7227&amp;vbapositionanswer=3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43" y="5463699"/>
                <a:ext cx="2719134" cy="343916"/>
              </a:xfrm>
              <a:prstGeom prst="rect">
                <a:avLst/>
              </a:prstGeom>
              <a:blipFill rotWithShape="1">
                <a:blip r:embed="rId8"/>
                <a:stretch>
                  <a:fillRect l="-21" t="-46" r="23" b="-5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5" grpId="0" build="p" animBg="1"/>
      <p:bldP spid="8" grpId="0" build="p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4_BD#0c75c5fa6?vbadefaultcenterpage=1&amp;parentnodeid=4b3aac1c7&amp;vbahtmlprocessed=1"/>
              <p:cNvSpPr/>
              <p:nvPr/>
            </p:nvSpPr>
            <p:spPr>
              <a:xfrm>
                <a:off x="502920" y="756000"/>
                <a:ext cx="11183112" cy="1809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【结论1】设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边上的中线，则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【结论2】设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的内角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的平分线，则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注：此推论是爪型三角形常用的等面积思想.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P_4_BD#0c75c5fa6?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809433"/>
              </a:xfrm>
              <a:prstGeom prst="rect">
                <a:avLst/>
              </a:prstGeom>
              <a:blipFill rotWithShape="1">
                <a:blip r:embed="rId3"/>
                <a:stretch>
                  <a:fillRect t="-19" r="1" b="-15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BD.85_1#cb21efee6?vbadefaultcenterpage=1&amp;parentnodeid=4b3aac1c7&amp;vbahtmlprocessed=1"/>
              <p:cNvSpPr/>
              <p:nvPr/>
            </p:nvSpPr>
            <p:spPr>
              <a:xfrm>
                <a:off x="502920" y="482304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边上的动点.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4_BD.85_1#cb21efee6?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823048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46" r="1" b="-54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4_BD.85_2#cb21efee6?segpoint=1&amp;vbadefaultcenterpage=1&amp;parentnodeid=4b3aac1c7&amp;vbahtmlprocessed=1"/>
              <p:cNvSpPr/>
              <p:nvPr/>
            </p:nvSpPr>
            <p:spPr>
              <a:xfrm>
                <a:off x="502920" y="5318348"/>
                <a:ext cx="11183112" cy="710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边上的中线，求证：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4_BD.85_2#cb21efee6?segpoint=1&amp;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318348"/>
                <a:ext cx="11183112" cy="710248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10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O_4_BD.85_3#cb21efee6?segpoint=1&amp;vbadefaultcenterpage=1&amp;parentnodeid=4b3aac1c7&amp;vbahtmlprocessed=1"/>
              <p:cNvSpPr/>
              <p:nvPr/>
            </p:nvSpPr>
            <p:spPr>
              <a:xfrm>
                <a:off x="502920" y="6029548"/>
                <a:ext cx="11183112" cy="48945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的平分线，求证：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O_4_BD.85_3#cb21efee6?segpoint=1&amp;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6029548"/>
                <a:ext cx="11183112" cy="489458"/>
              </a:xfrm>
              <a:prstGeom prst="rect">
                <a:avLst/>
              </a:prstGeom>
              <a:blipFill rotWithShape="1">
                <a:blip r:embed="rId6"/>
                <a:stretch>
                  <a:fillRect t="-46" r="1" b="-173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" name="图片 102"/>
          <p:cNvPicPr/>
          <p:nvPr/>
        </p:nvPicPr>
        <p:blipFill>
          <a:blip r:embed="rId7"/>
          <a:stretch>
            <a:fillRect/>
          </a:stretch>
        </p:blipFill>
        <p:spPr>
          <a:xfrm>
            <a:off x="4646295" y="2860040"/>
            <a:ext cx="2896235" cy="2035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6_1#cb21efee6?vbadefaultcenterpage=1&amp;parentnodeid=4b3aac1c7&amp;vbahtmlprocessed=1&amp;bbb=1&amp;hasbroken=1"/>
              <p:cNvSpPr/>
              <p:nvPr/>
            </p:nvSpPr>
            <p:spPr>
              <a:xfrm>
                <a:off x="502920" y="1955814"/>
                <a:ext cx="11183112" cy="320897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𝐵𝑃𝐴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π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，由余弦定理得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边上的中线，所以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两式相加可得，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，得证.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6_1#cb21efee6?vbadefaultcenterpage=1&amp;parentnodeid=4b3aac1c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5814"/>
                <a:ext cx="11183112" cy="3208973"/>
              </a:xfrm>
              <a:prstGeom prst="rect">
                <a:avLst/>
              </a:prstGeom>
              <a:blipFill rotWithShape="1">
                <a:blip r:embed="rId3"/>
                <a:stretch>
                  <a:fillRect r="1" b="-15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6_2#cb21efee6?vbadefaultcenterpage=1&amp;parentnodeid=4b3aac1c7&amp;vbahtmlprocessed=1&amp;bbb=1&amp;hasbroken=1"/>
              <p:cNvSpPr/>
              <p:nvPr/>
            </p:nvSpPr>
            <p:spPr>
              <a:xfrm>
                <a:off x="502920" y="1283094"/>
                <a:ext cx="11183112" cy="4518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𝐵𝐴𝑃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𝐶𝐴𝑃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𝐵𝐴𝑃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𝐶𝐴𝑃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𝛼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𝐴𝑃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由余弦定理可得，</a:t>
                </a:r>
              </a:p>
              <a:p>
                <a:pPr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6_2#cb21efee6?vbadefaultcenterpage=1&amp;parentnodeid=4b3aac1c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3094"/>
                <a:ext cx="11183112" cy="4518851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126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6_2#cb21efee6?vbadefaultcenterpage=1&amp;parentnodeid=4b3aac1c7&amp;vbahtmlprocessed=1&amp;bbb=1&amp;hasbroken=1"/>
              <p:cNvSpPr/>
              <p:nvPr/>
            </p:nvSpPr>
            <p:spPr>
              <a:xfrm>
                <a:off x="502920" y="2228482"/>
                <a:ext cx="11183112" cy="26737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𝐴𝑃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𝐴𝑃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sSup>
                              <m:sSup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𝑃</m:t>
                                </m:r>
                              </m:e>
                              <m:sup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⋅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由角平分线相似定理得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𝐴𝐶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𝐵𝑃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𝐶𝑃</m:t>
                            </m:r>
                          </m:den>
                        </m:f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𝐴𝐶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𝐴𝐵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⋅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𝐶𝑃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𝐵𝑃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代入整理可得，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，得证.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6_2#cb21efee6?vbadefaultcenterpage=1&amp;parentnodeid=4b3aac1c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28482"/>
                <a:ext cx="11183112" cy="2673795"/>
              </a:xfrm>
              <a:prstGeom prst="rect">
                <a:avLst/>
              </a:prstGeom>
              <a:blipFill rotWithShape="1">
                <a:blip r:embed="rId2"/>
                <a:stretch>
                  <a:fillRect t="-10" r="1" b="-41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BD.87_1#39fe3d685?vbadefaultcenterpage=1&amp;parentnodeid=4b3aac1c7&amp;vbahtmlprocessed=1"/>
              <p:cNvSpPr/>
              <p:nvPr/>
            </p:nvSpPr>
            <p:spPr>
              <a:xfrm>
                <a:off x="502920" y="2733340"/>
                <a:ext cx="11183112" cy="62750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BD.87_1#39fe3d685?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33340"/>
                <a:ext cx="11183112" cy="627507"/>
              </a:xfrm>
              <a:prstGeom prst="rect">
                <a:avLst/>
              </a:prstGeom>
              <a:blipFill rotWithShape="1">
                <a:blip r:embed="rId3"/>
                <a:stretch>
                  <a:fillRect t="-48" r="1" b="-24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4_BD.87_2#39fe3d685?segpoint=1&amp;vbadefaultcenterpage=1&amp;parentnodeid=4b3aac1c7&amp;vbahtmlprocessed=1"/>
              <p:cNvSpPr/>
              <p:nvPr/>
            </p:nvSpPr>
            <p:spPr>
              <a:xfrm>
                <a:off x="502920" y="3371388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的中点，求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4_BD.87_2#39fe3d685?segpoint=1&amp;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71388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35" r="1" b="-11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BD.87_3#39fe3d685?segpoint=1&amp;vbadefaultcenterpage=1&amp;parentnodeid=4b3aac1c7&amp;vbahtmlprocessed=1"/>
              <p:cNvSpPr/>
              <p:nvPr/>
            </p:nvSpPr>
            <p:spPr>
              <a:xfrm>
                <a:off x="502920" y="3922630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的平分线，求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的长.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4_BD.87_3#39fe3d685?segpoint=1&amp;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922630"/>
                <a:ext cx="11183112" cy="490030"/>
              </a:xfrm>
              <a:prstGeom prst="rect">
                <a:avLst/>
              </a:prstGeom>
              <a:blipFill rotWithShape="1">
                <a:blip r:embed="rId5"/>
                <a:stretch>
                  <a:fillRect t="-48" r="1" b="-11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8_1#39fe3d685?vbadefaultcenterpage=1&amp;parentnodeid=4b3aac1c7&amp;vbahtmlprocessed=1&amp;bbb=1&amp;hasbroken=1"/>
              <p:cNvSpPr/>
              <p:nvPr/>
            </p:nvSpPr>
            <p:spPr>
              <a:xfrm>
                <a:off x="502920" y="756000"/>
                <a:ext cx="11183112" cy="55672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中，由正弦定理得，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sin</m:t>
                        </m:r>
                        <m:r>
                          <m:rPr>
                            <m:nor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 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</m:d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≠0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tan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</m:t>
                        </m:r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由余弦定理得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cos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1）根据（结论1）得，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𝐷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  <m:rad>
                              <m:radPr>
                                <m:degHide m:val="on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e>
                            </m:rad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e>
                    </m:ra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8_1#39fe3d685?vbadefaultcenterpage=1&amp;parentnodeid=4b3aac1c7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567299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2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88_2#39fe3d685?vbadefaultcenterpage=1&amp;parentnodeid=4b3aac1c7&amp;vbahtmlprocessed=1"/>
              <p:cNvSpPr/>
              <p:nvPr/>
            </p:nvSpPr>
            <p:spPr>
              <a:xfrm>
                <a:off x="502920" y="2231912"/>
                <a:ext cx="11183112" cy="268217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（2）因为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为角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的平分线，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𝑆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△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𝐴𝐵𝐶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𝑐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𝐶𝐵𝐷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×4×2×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×4×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𝐵𝐷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ad>
                          <m:radPr>
                            <m:degHide m:val="on"/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e>
                        </m:rad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88_2#39fe3d685?vbadefaultcenterpage=1&amp;parentnodeid=4b3aac1c7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231912"/>
                <a:ext cx="11183112" cy="2682177"/>
              </a:xfrm>
              <a:prstGeom prst="rect">
                <a:avLst/>
              </a:prstGeom>
              <a:blipFill rotWithShape="1">
                <a:blip r:embed="rId3"/>
                <a:stretch>
                  <a:fillRect t="-19" r="1" b="-2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P_6_BD#6498ab903?colgroup=1,13,20&amp;vbadefaultcenterpage=1&amp;parentnodeid=88aad72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14126"/>
              <a:ext cx="11155680" cy="4037838"/>
            </p:xfrm>
            <a:graphic>
              <a:graphicData uri="http://schemas.openxmlformats.org/drawingml/2006/table">
                <a:tbl>
                  <a:tblPr/>
                  <a:tblGrid>
                    <a:gridCol w="6309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7880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34593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904621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余弦定理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3847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常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见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变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𝑎𝑐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cos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𝑏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400" b="0" i="1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𝑐</m:t>
                                      </m:r>
                                    </m:e>
                                    <m:sup>
                                      <m:r>
                                        <a:rPr lang="en-US" altLang="zh-CN" sz="2400" b="0" i="0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  <a:cs typeface="Times New Roman" panose="02020603050405020304" pitchFamily="34" charset="-12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𝑎𝑏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（1）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④</m:t>
                              </m:r>
                            </m:oMath>
                          </a14:m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⑤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⑥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________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𝑎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𝑅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𝑏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𝑅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  <m:r>
                                    <a:rPr lang="en-US" altLang="zh-CN" sz="2400" b="0" i="0" dirty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𝑅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3）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: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: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: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；</a:t>
                          </a:r>
                          <a:endParaRPr lang="en-US" altLang="zh-CN" sz="1200" dirty="0"/>
                        </a:p>
                        <a:p>
                          <a:pPr marL="0" indent="0" algn="l" latinLnBrk="1" hangingPunct="0">
                            <a:lnSpc>
                              <a:spcPts val="100"/>
                            </a:lnSpc>
                          </a:pPr>
                          <a:r>
                            <a:rPr lang="en-US" altLang="zh-CN" sz="100" b="0" i="0" spc="-990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#b#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4）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𝐵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𝐶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𝑐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P_6_BD#6498ab903?colgroup=1,13,20&amp;vbadefaultcenterpage=1&amp;parentnodeid=88aad7227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914126"/>
              <a:ext cx="11155680" cy="3949319"/>
            </p:xfrm>
            <a:graphic>
              <a:graphicData uri="http://schemas.openxmlformats.org/drawingml/2006/table">
                <a:tbl>
                  <a:tblPr/>
                  <a:tblGrid>
                    <a:gridCol w="630936"/>
                    <a:gridCol w="4178808"/>
                    <a:gridCol w="6345936"/>
                  </a:tblGrid>
                  <a:tr h="904621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定</a:t>
                          </a:r>
                          <a:endParaRPr lang="en-US" altLang="zh-CN" sz="2400" b="1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余弦定理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正弦定理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098165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常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见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变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AN.4_1#6498ab903.blank?vbadefaultcenterpage=1&amp;parentnodeid=88aad7227&amp;vbapositionanswer=4&amp;vbahtmlprocessed=1"/>
              <p:cNvSpPr/>
              <p:nvPr/>
            </p:nvSpPr>
            <p:spPr>
              <a:xfrm>
                <a:off x="7050460" y="2821731"/>
                <a:ext cx="1176147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3" name="P_6_AN.4_1#6498ab903.blank?vbadefaultcenterpage=1&amp;parentnodeid=88aad7227&amp;vbapositionanswer=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0460" y="2821731"/>
                <a:ext cx="1176147" cy="355600"/>
              </a:xfrm>
              <a:prstGeom prst="rect">
                <a:avLst/>
              </a:prstGeom>
              <a:blipFill rotWithShape="1">
                <a:blip r:embed="rId4"/>
                <a:stretch>
                  <a:fillRect l="-5" t="-120" r="15" b="-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5_1#6498ab903.blank?vbadefaultcenterpage=1&amp;parentnodeid=88aad7227&amp;vbapositionanswer=5&amp;vbahtmlprocessed=1"/>
              <p:cNvSpPr/>
              <p:nvPr/>
            </p:nvSpPr>
            <p:spPr>
              <a:xfrm>
                <a:off x="9447330" y="2821731"/>
                <a:ext cx="1187704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5_1#6498ab903.blank?vbadefaultcenterpage=1&amp;parentnodeid=88aad7227&amp;vbapositionanswer=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7330" y="2821731"/>
                <a:ext cx="1187704" cy="355600"/>
              </a:xfrm>
              <a:prstGeom prst="rect">
                <a:avLst/>
              </a:prstGeom>
              <a:blipFill rotWithShape="1">
                <a:blip r:embed="rId5"/>
                <a:stretch>
                  <a:fillRect l="-37" t="-120" r="5" b="-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6_1#6498ab903.blank?vbadefaultcenterpage=1&amp;parentnodeid=88aad7227&amp;vbapositionanswer=6&amp;vbahtmlprocessed=1"/>
              <p:cNvSpPr/>
              <p:nvPr/>
            </p:nvSpPr>
            <p:spPr>
              <a:xfrm>
                <a:off x="6260520" y="3301791"/>
                <a:ext cx="1175449" cy="3556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815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6_1#6498ab903.blank?vbadefaultcenterpage=1&amp;parentnodeid=88aad7227&amp;vbapositionanswer=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520" y="3301791"/>
                <a:ext cx="1175449" cy="355600"/>
              </a:xfrm>
              <a:prstGeom prst="rect">
                <a:avLst/>
              </a:prstGeom>
              <a:blipFill rotWithShape="1">
                <a:blip r:embed="rId6"/>
                <a:stretch>
                  <a:fillRect l="-5" t="-120" r="10" b="-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_6_BD#6498ab903?colgroup=1,13,20&amp;vbadefaultcenterpage=1&amp;parentnodeid=88aad7227&amp;vbahtmlprocessed=1&amp;bbb=1"/>
          <p:cNvSpPr txBox="1"/>
          <p:nvPr/>
        </p:nvSpPr>
        <p:spPr>
          <a:xfrm>
            <a:off x="9118600" y="1288778"/>
            <a:ext cx="2540000" cy="495520"/>
          </a:xfrm>
          <a:prstGeom prst="rect">
            <a:avLst/>
          </a:prstGeom>
          <a:noFill/>
        </p:spPr>
        <p:txBody>
          <a:bodyPr vert="horz" lIns="0" tIns="0" rIns="0" bIns="0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34" charset="0"/>
              </a:rPr>
              <a:t>续表</a:t>
            </a:r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_5_BD#f1777ab38?segpoint=1&amp;vbadefaultcenterpage=1&amp;parentnodeid=6bd1d81f6&amp;vbahtmlprocessed=1"/>
              <p:cNvSpPr/>
              <p:nvPr/>
            </p:nvSpPr>
            <p:spPr>
              <a:xfrm>
                <a:off x="502920" y="756000"/>
                <a:ext cx="11183112" cy="76708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二、在</a:t>
                </a:r>
                <a14:m>
                  <m:oMath xmlns:m="http://schemas.openxmlformats.org/officeDocument/2006/math"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△</m:t>
                    </m:r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𝑨𝑩𝑪</m:t>
                    </m:r>
                  </m:oMath>
                </a14:m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中，已知</a:t>
                </a:r>
                <a14:m>
                  <m:oMath xmlns:m="http://schemas.openxmlformats.org/officeDocument/2006/math"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𝒂</m:t>
                    </m:r>
                  </m:oMath>
                </a14:m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𝒃</m:t>
                    </m:r>
                  </m:oMath>
                </a14:m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6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𝑨</m:t>
                    </m:r>
                  </m:oMath>
                </a14:m>
                <a:r>
                  <a:rPr lang="en-US" altLang="zh-CN" sz="100" b="1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6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时，解的情况</a:t>
                </a:r>
                <a:endParaRPr lang="en-US" altLang="zh-CN" sz="2600" dirty="0"/>
              </a:p>
            </p:txBody>
          </p:sp>
        </mc:Choice>
        <mc:Fallback xmlns="">
          <p:sp>
            <p:nvSpPr>
              <p:cNvPr id="2" name="C_5_BD#f1777ab38?segpoint=1&amp;vbadefaultcenterpage=1&amp;parentnodeid=6bd1d81f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767080"/>
              </a:xfrm>
              <a:prstGeom prst="rect">
                <a:avLst/>
              </a:prstGeom>
              <a:blipFill rotWithShape="1">
                <a:blip r:embed="rId3"/>
                <a:stretch>
                  <a:fillRect t="-46" r="1" b="-58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P_6_BD#2b8715078?colgroup=4,22,8&amp;vbadefaultcenterpage=1&amp;parentnodeid=f1777ab38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4450" cy="3218688"/>
            </p:xfrm>
            <a:graphic>
              <a:graphicData uri="http://schemas.openxmlformats.org/drawingml/2006/table">
                <a:tbl>
                  <a:tblPr/>
                  <a:tblGrid>
                    <a:gridCol w="1620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02846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49413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18464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1351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860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885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435356">
                    <a:tc>
                      <a:txBody>
                        <a:bodyPr/>
                        <a:lstStyle/>
                        <a:p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为锐角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为钝角或直角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79222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关系式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=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sin</m:t>
                              </m:r>
                              <m:r>
                                <m:rPr>
                                  <m:nor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Times New Roman" panose="02020603050405020304" pitchFamily="34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 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𝐴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&lt;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&lt;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≥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&gt;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𝑎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≤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𝑏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mpd="sng">
                          <a:solidFill>
                            <a:srgbClr val="000000"/>
                          </a:solidFill>
                          <a:prstDash val="solid"/>
                        </a:lnR>
                        <a:lnT w="9525" cmpd="sng">
                          <a:solidFill>
                            <a:srgbClr val="000000"/>
                          </a:solidFill>
                          <a:prstDash val="solid"/>
                        </a:lnT>
                        <a:lnB w="9525" cmpd="sng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解的个数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⑨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无解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mpd="sng">
                          <a:solidFill>
                            <a:srgbClr val="000000"/>
                          </a:solidFill>
                          <a:prstDash val="solid"/>
                        </a:lnR>
                        <a:lnT w="9525" cmpd="sng">
                          <a:solidFill>
                            <a:srgbClr val="000000"/>
                          </a:solidFill>
                          <a:prstDash val="solid"/>
                        </a:lnT>
                        <a:lnB w="9525" cmpd="sng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P_6_BD#2b8715078?colgroup=4,22,8&amp;vbadefaultcenterpage=1&amp;parentnodeid=f1777ab38&amp;vbahtmlprocessed=1"/>
              <p:cNvGraphicFramePr>
                <a:graphicFrameLocks noGrp="1"/>
              </p:cNvGraphicFramePr>
              <p:nvPr/>
            </p:nvGraphicFramePr>
            <p:xfrm>
              <a:off x="502920" y="1419448"/>
              <a:ext cx="11184450" cy="3098292"/>
            </p:xfrm>
            <a:graphic>
              <a:graphicData uri="http://schemas.openxmlformats.org/drawingml/2006/table">
                <a:tbl>
                  <a:tblPr/>
                  <a:tblGrid>
                    <a:gridCol w="1620275"/>
                    <a:gridCol w="2202846"/>
                    <a:gridCol w="2494131"/>
                    <a:gridCol w="2184640"/>
                    <a:gridCol w="1135104"/>
                    <a:gridCol w="1028602"/>
                    <a:gridCol w="518852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 hMerge="1">
                      <a:tcPr/>
                    </a:tc>
                    <a:tc hMerge="1">
                      <a:tcPr/>
                    </a:tc>
                  </a:tr>
                  <a:tr h="179222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图形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50000"/>
                            </a:lnSpc>
                          </a:pPr>
                          <a:endParaRPr lang="en-US" altLang="zh-CN" sz="900" spc="0" dirty="0">
                            <a:latin typeface="宋体" panose="02010600030101010101" pitchFamily="2" charset="-122"/>
                          </a:endParaRPr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关系式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mpd="sng">
                          <a:solidFill>
                            <a:srgbClr val="000000"/>
                          </a:solidFill>
                          <a:prstDash val="solid"/>
                        </a:lnR>
                        <a:lnT w="9525" cmpd="sng">
                          <a:solidFill>
                            <a:srgbClr val="000000"/>
                          </a:solidFill>
                          <a:prstDash val="solid"/>
                        </a:lnT>
                        <a:lnB w="9525" cmpd="sng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</a:tr>
                  <a:tr h="43535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解的个数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⑦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⑧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⑨</a:t>
                          </a:r>
                          <a:r>
                            <a:rPr lang="en-US" altLang="zh-CN" sz="2400" i="0">
                              <a:solidFill>
                                <a:srgbClr val="00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______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一解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无解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mpd="sng">
                          <a:solidFill>
                            <a:srgbClr val="000000"/>
                          </a:solidFill>
                          <a:prstDash val="solid"/>
                        </a:lnR>
                        <a:lnT w="9525" cmpd="sng">
                          <a:solidFill>
                            <a:srgbClr val="000000"/>
                          </a:solidFill>
                          <a:prstDash val="solid"/>
                        </a:lnT>
                        <a:lnB w="9525" cmpd="sng">
                          <a:solidFill>
                            <a:srgbClr val="000000"/>
                          </a:solidFill>
                          <a:prstDash val="soli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4" name="P_6_BD#2b8715078.table_image?tableimageindex=1&amp;vbadefaultcenterpage=1&amp;parentnodeid=f1777ab38&amp;vbahtmlprocessed=1" descr="preencoded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1658" y="1941672"/>
            <a:ext cx="1645920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5" name="P_6_BD#2b8715078.table_image?tableimageindex=2&amp;vbadefaultcenterpage=1&amp;parentnodeid=f1777ab38&amp;vbahtmlprocessed=1" descr="preencoded.png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31858" y="2115408"/>
            <a:ext cx="1682496" cy="1271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6" name="P_6_BD#2b8715078.table_image?tableimageindex=3&amp;vbadefaultcenterpage=1&amp;parentnodeid=f1777ab38&amp;vbahtmlprocessed=1" descr="preencoded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8384" y="2133696"/>
            <a:ext cx="1728216" cy="123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pic>
        <p:nvPicPr>
          <p:cNvPr id="7" name="P_6_BD#2b8715078.table_image?tableimageindex=4&amp;vbadefaultcenterpage=1&amp;parentnodeid=f1777ab38&amp;vbahtmlprocessed=1" descr="preencoded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50564" y="1941672"/>
            <a:ext cx="1591056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8" name="P_6_AN.7_1#2b8715078.blank?vbadefaultcenterpage=1&amp;parentnodeid=f1777ab38&amp;vbapositionanswer=7&amp;vbahtmlprocessed=1"/>
          <p:cNvSpPr/>
          <p:nvPr/>
        </p:nvSpPr>
        <p:spPr>
          <a:xfrm>
            <a:off x="2970618" y="4046380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一解</a:t>
            </a:r>
            <a:endParaRPr lang="en-US" altLang="zh-CN" sz="2400" dirty="0"/>
          </a:p>
        </p:txBody>
      </p:sp>
      <p:sp>
        <p:nvSpPr>
          <p:cNvPr id="3" name="P_6_AN.8_1#2b8715078.blank?vbadefaultcenterpage=1&amp;parentnodeid=f1777ab38&amp;vbapositionanswer=8&amp;vbahtmlprocessed=1"/>
          <p:cNvSpPr/>
          <p:nvPr/>
        </p:nvSpPr>
        <p:spPr>
          <a:xfrm>
            <a:off x="5319107" y="4046380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两解</a:t>
            </a:r>
            <a:endParaRPr lang="en-US" altLang="zh-CN" sz="2400" dirty="0"/>
          </a:p>
        </p:txBody>
      </p:sp>
      <p:sp>
        <p:nvSpPr>
          <p:cNvPr id="10" name="P_6_AN.9_1#2b8715078.blank?vbadefaultcenterpage=1&amp;parentnodeid=f1777ab38&amp;vbapositionanswer=9&amp;vbahtmlprocessed=1"/>
          <p:cNvSpPr/>
          <p:nvPr/>
        </p:nvSpPr>
        <p:spPr>
          <a:xfrm>
            <a:off x="7658491" y="4046380"/>
            <a:ext cx="830263" cy="431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37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一解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  <p:bldP spid="3" grpId="0" build="p" animBg="1"/>
      <p:bldP spid="10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f7ab6f8b8?segpoint=1&amp;vbadefaultcenterpage=1&amp;parentnodeid=6bd1d81f6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三、三角形常用面积公式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ad9e26498?segpoint=1&amp;vbadefaultcenterpage=1&amp;parentnodeid=f7ab6f8b8&amp;vbahtmlprocessed=1"/>
              <p:cNvSpPr/>
              <p:nvPr/>
            </p:nvSpPr>
            <p:spPr>
              <a:xfrm>
                <a:off x="502920" y="1292448"/>
                <a:ext cx="11183112" cy="227228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边上的高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𝑎𝑏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𝑎𝑐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𝑏𝑐</m:t>
                    </m:r>
                    <m:r>
                      <m:rPr>
                        <m:sty m:val="p"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sin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𝑎𝑏𝑐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𝑅</m:t>
                        </m:r>
                      </m:den>
                    </m:f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>
                  <a:solidFill>
                    <a:prstClr val="black"/>
                  </a:solidFill>
                </a:endParaRP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b="1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𝑆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𝑏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𝑐</m:t>
                        </m:r>
                      </m:e>
                    </m:d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𝑟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为内切圆半径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ad9e26498?segpoint=1&amp;vbadefaultcenterpage=1&amp;parentnodeid=f7ab6f8b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92448"/>
                <a:ext cx="11183112" cy="2272284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-36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1805</Words>
  <Application>Microsoft Office PowerPoint</Application>
  <PresentationFormat>宽屏</PresentationFormat>
  <Paragraphs>531</Paragraphs>
  <Slides>67</Slides>
  <Notes>66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石蒙</dc:creator>
  <cp:lastModifiedBy>微软用户</cp:lastModifiedBy>
  <cp:revision>8</cp:revision>
  <dcterms:created xsi:type="dcterms:W3CDTF">2023-12-21T11:56:00Z</dcterms:created>
  <dcterms:modified xsi:type="dcterms:W3CDTF">2024-01-18T06:23:37Z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0DAC872456FE41789E8FA61E83E33351_12</vt:lpwstr>
  </property>
  <property fmtid="{D5CDD505-2E9C-101B-9397-08002B2CF9AE}" pid="3" name="KSOProductBuildVer">
    <vt:lpwstr>2052-12.1.0.15990</vt:lpwstr>
  </property>
</Properties>
</file>